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Aileron Light" charset="1" panose="00000400000000000000"/>
      <p:regular r:id="rId60"/>
    </p:embeddedFont>
    <p:embeddedFont>
      <p:font typeface="Aileron" charset="1" panose="00000500000000000000"/>
      <p:regular r:id="rId61"/>
    </p:embeddedFont>
    <p:embeddedFont>
      <p:font typeface="Aileron Bold" charset="1" panose="00000800000000000000"/>
      <p:regular r:id="rId62"/>
    </p:embeddedFont>
    <p:embeddedFont>
      <p:font typeface="WenQuanYi" charset="1" panose="020B0606030804020204"/>
      <p:regular r:id="rId63"/>
    </p:embeddedFont>
    <p:embeddedFont>
      <p:font typeface="Arimo Bold" charset="1" panose="020B0704020202020204"/>
      <p:regular r:id="rId64"/>
    </p:embeddedFont>
    <p:embeddedFont>
      <p:font typeface="Arimo" charset="1" panose="020B0604020202020204"/>
      <p:regular r:id="rId65"/>
    </p:embeddedFont>
    <p:embeddedFont>
      <p:font typeface="Arimo Italics" charset="1" panose="020B0604020202090204"/>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https://drive.google.com/file/d/1UMRBrXJsgcOjjbOSrFxquT_lMORkSrjO/view?usp=sharing" TargetMode="External" Type="http://schemas.openxmlformats.org/officeDocument/2006/relationships/hyperlink"/></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figma.com/design/raMm1ntmjcYlvafswYTngo/CS-147-Med-fi-Prototype?node-id=374-2940&amp;t=amijRUDma3G4BzjA-1" TargetMode="External" Type="http://schemas.openxmlformats.org/officeDocument/2006/relationships/hyperlink"/></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https://web.stanford.edu/class/cs147/projects/Job-Accessibility-Career-Development/UniVerse/" TargetMode="External" Type="http://schemas.openxmlformats.org/officeDocument/2006/relationships/hyperlink"/></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2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4F1EB">
                <a:alpha val="56000"/>
              </a:srgbClr>
            </a:gs>
            <a:gs pos="100000">
              <a:srgbClr val="3C6AA9">
                <a:alpha val="785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024258" y="1835024"/>
            <a:ext cx="10239484" cy="6616953"/>
          </a:xfrm>
          <a:custGeom>
            <a:avLst/>
            <a:gdLst/>
            <a:ahLst/>
            <a:cxnLst/>
            <a:rect r="r" b="b" t="t" l="l"/>
            <a:pathLst>
              <a:path h="6616953" w="10239484">
                <a:moveTo>
                  <a:pt x="0" y="0"/>
                </a:moveTo>
                <a:lnTo>
                  <a:pt x="10239484" y="0"/>
                </a:lnTo>
                <a:lnTo>
                  <a:pt x="10239484" y="6616952"/>
                </a:lnTo>
                <a:lnTo>
                  <a:pt x="0" y="6616952"/>
                </a:lnTo>
                <a:lnTo>
                  <a:pt x="0" y="0"/>
                </a:lnTo>
                <a:close/>
              </a:path>
            </a:pathLst>
          </a:custGeom>
          <a:blipFill>
            <a:blip r:embed="rId2"/>
            <a:stretch>
              <a:fillRect l="0" t="0" r="-360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3383787" y="0"/>
            <a:ext cx="4904213" cy="10287000"/>
            <a:chOff x="0" y="0"/>
            <a:chExt cx="6538950" cy="13716000"/>
          </a:xfrm>
        </p:grpSpPr>
        <p:pic>
          <p:nvPicPr>
            <p:cNvPr name="Picture 3" id="3"/>
            <p:cNvPicPr>
              <a:picLocks noChangeAspect="true"/>
            </p:cNvPicPr>
            <p:nvPr/>
          </p:nvPicPr>
          <p:blipFill>
            <a:blip r:embed="rId2"/>
            <a:srcRect l="34108" t="0" r="34108" b="0"/>
            <a:stretch>
              <a:fillRect/>
            </a:stretch>
          </p:blipFill>
          <p:spPr>
            <a:xfrm flipH="false" flipV="false">
              <a:off x="0" y="0"/>
              <a:ext cx="6538950" cy="13716000"/>
            </a:xfrm>
            <a:prstGeom prst="rect">
              <a:avLst/>
            </a:prstGeom>
          </p:spPr>
        </p:pic>
      </p:grpSp>
      <p:sp>
        <p:nvSpPr>
          <p:cNvPr name="TextBox 4" id="4"/>
          <p:cNvSpPr txBox="true"/>
          <p:nvPr/>
        </p:nvSpPr>
        <p:spPr>
          <a:xfrm rot="0">
            <a:off x="1028700" y="1314450"/>
            <a:ext cx="12355087" cy="1218405"/>
          </a:xfrm>
          <a:prstGeom prst="rect">
            <a:avLst/>
          </a:prstGeom>
        </p:spPr>
        <p:txBody>
          <a:bodyPr anchor="t" rtlCol="false" tIns="0" lIns="0" bIns="0" rIns="0">
            <a:spAutoFit/>
          </a:bodyPr>
          <a:lstStyle/>
          <a:p>
            <a:pPr algn="l">
              <a:lnSpc>
                <a:spcPts val="8811"/>
              </a:lnSpc>
            </a:pPr>
            <a:r>
              <a:rPr lang="en-US" sz="9900" spc="-475">
                <a:solidFill>
                  <a:srgbClr val="3C6AA9"/>
                </a:solidFill>
                <a:latin typeface="Aileron Light"/>
                <a:ea typeface="Aileron Light"/>
                <a:cs typeface="Aileron Light"/>
                <a:sym typeface="Aileron Light"/>
              </a:rPr>
              <a:t>Broad violation patterns </a:t>
            </a:r>
          </a:p>
        </p:txBody>
      </p:sp>
      <p:sp>
        <p:nvSpPr>
          <p:cNvPr name="TextBox 5" id="5"/>
          <p:cNvSpPr txBox="true"/>
          <p:nvPr/>
        </p:nvSpPr>
        <p:spPr>
          <a:xfrm rot="0">
            <a:off x="709320" y="2992941"/>
            <a:ext cx="11184233" cy="5822950"/>
          </a:xfrm>
          <a:prstGeom prst="rect">
            <a:avLst/>
          </a:prstGeom>
        </p:spPr>
        <p:txBody>
          <a:bodyPr anchor="t" rtlCol="false" tIns="0" lIns="0" bIns="0" rIns="0">
            <a:spAutoFit/>
          </a:bodyPr>
          <a:lstStyle/>
          <a:p>
            <a:pPr algn="l" marL="734059" indent="-367030" lvl="1">
              <a:lnSpc>
                <a:spcPts val="5779"/>
              </a:lnSpc>
              <a:buAutoNum type="arabicPeriod" startAt="1"/>
            </a:pPr>
            <a:r>
              <a:rPr lang="en-US" sz="3399">
                <a:solidFill>
                  <a:srgbClr val="000000"/>
                </a:solidFill>
                <a:latin typeface="Aileron"/>
                <a:ea typeface="Aileron"/>
                <a:cs typeface="Aileron"/>
                <a:sym typeface="Aileron"/>
              </a:rPr>
              <a:t>The UI is not aesthetically matching for an education app </a:t>
            </a:r>
          </a:p>
          <a:p>
            <a:pPr algn="l" marL="734059" indent="-367030" lvl="1">
              <a:lnSpc>
                <a:spcPts val="5779"/>
              </a:lnSpc>
              <a:buAutoNum type="arabicPeriod" startAt="1"/>
            </a:pPr>
            <a:r>
              <a:rPr lang="en-US" sz="3399">
                <a:solidFill>
                  <a:srgbClr val="000000"/>
                </a:solidFill>
                <a:latin typeface="Aileron"/>
                <a:ea typeface="Aileron"/>
                <a:cs typeface="Aileron"/>
                <a:sym typeface="Aileron"/>
              </a:rPr>
              <a:t>Terminology is inconsistent across tasks and was not abundantly clear to users what they meant, e.g. classes vs. sessions </a:t>
            </a:r>
          </a:p>
          <a:p>
            <a:pPr algn="l" marL="734059" indent="-367030" lvl="1">
              <a:lnSpc>
                <a:spcPts val="5779"/>
              </a:lnSpc>
              <a:buAutoNum type="arabicPeriod" startAt="1"/>
            </a:pPr>
            <a:r>
              <a:rPr lang="en-US" sz="3399">
                <a:solidFill>
                  <a:srgbClr val="000000"/>
                </a:solidFill>
                <a:latin typeface="Aileron"/>
                <a:ea typeface="Aileron"/>
                <a:cs typeface="Aileron"/>
                <a:sym typeface="Aileron"/>
              </a:rPr>
              <a:t>Some screens are too cluttered, making navigation difficult </a:t>
            </a:r>
          </a:p>
          <a:p>
            <a:pPr algn="l" marL="734059" indent="-367030" lvl="1">
              <a:lnSpc>
                <a:spcPts val="5779"/>
              </a:lnSpc>
              <a:buAutoNum type="arabicPeriod" startAt="1"/>
            </a:pPr>
            <a:r>
              <a:rPr lang="en-US" sz="3399">
                <a:solidFill>
                  <a:srgbClr val="000000"/>
                </a:solidFill>
                <a:latin typeface="Aileron"/>
                <a:ea typeface="Aileron"/>
                <a:cs typeface="Aileron"/>
                <a:sym typeface="Aileron"/>
              </a:rPr>
              <a:t>Navigation bar titles do not match with page headings </a:t>
            </a:r>
          </a:p>
        </p:txBody>
      </p:sp>
      <p:grpSp>
        <p:nvGrpSpPr>
          <p:cNvPr name="Group 6" id="6"/>
          <p:cNvGrpSpPr/>
          <p:nvPr/>
        </p:nvGrpSpPr>
        <p:grpSpPr>
          <a:xfrm rot="0">
            <a:off x="0" y="1274181"/>
            <a:ext cx="400214" cy="3086100"/>
            <a:chOff x="0" y="0"/>
            <a:chExt cx="105406" cy="812800"/>
          </a:xfrm>
        </p:grpSpPr>
        <p:sp>
          <p:nvSpPr>
            <p:cNvPr name="Freeform 7" id="7"/>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8" id="8"/>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3767996"/>
            <a:ext cx="10553890" cy="3132007"/>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Major product &amp; UI revisions</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5020310"/>
            <a:ext cx="10553890" cy="1636648"/>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Usability goals </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graphicFrame>
        <p:nvGraphicFramePr>
          <p:cNvPr name="Table 5" id="5"/>
          <p:cNvGraphicFramePr>
            <a:graphicFrameLocks noGrp="true"/>
          </p:cNvGraphicFramePr>
          <p:nvPr/>
        </p:nvGraphicFramePr>
        <p:xfrm>
          <a:off x="2548827" y="2353224"/>
          <a:ext cx="13190347" cy="7592959"/>
        </p:xfrm>
        <a:graphic>
          <a:graphicData uri="http://schemas.openxmlformats.org/drawingml/2006/table">
            <a:tbl>
              <a:tblPr/>
              <a:tblGrid>
                <a:gridCol w="4396782"/>
                <a:gridCol w="4396782"/>
                <a:gridCol w="4396782"/>
              </a:tblGrid>
              <a:tr h="1325308">
                <a:tc>
                  <a:txBody>
                    <a:bodyPr anchor="t" rtlCol="false"/>
                    <a:lstStyle/>
                    <a:p>
                      <a:pPr algn="ctr">
                        <a:lnSpc>
                          <a:spcPts val="4199"/>
                        </a:lnSpc>
                        <a:defRPr/>
                      </a:pP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4200"/>
                        </a:lnSpc>
                        <a:defRPr/>
                      </a:pPr>
                      <a:r>
                        <a:rPr lang="en-US" sz="3000" b="true">
                          <a:solidFill>
                            <a:srgbClr val="000000"/>
                          </a:solidFill>
                          <a:latin typeface="Aileron Bold"/>
                          <a:ea typeface="Aileron Bold"/>
                          <a:cs typeface="Aileron Bold"/>
                          <a:sym typeface="Aileron Bold"/>
                        </a:rPr>
                        <a:t>Intuitive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c>
                  <a:txBody>
                    <a:bodyPr anchor="t" rtlCol="false"/>
                    <a:lstStyle/>
                    <a:p>
                      <a:pPr algn="ctr">
                        <a:lnSpc>
                          <a:spcPts val="4200"/>
                        </a:lnSpc>
                        <a:defRPr/>
                      </a:pPr>
                      <a:r>
                        <a:rPr lang="en-US" sz="3000" b="true">
                          <a:solidFill>
                            <a:srgbClr val="000000"/>
                          </a:solidFill>
                          <a:latin typeface="Aileron Bold"/>
                          <a:ea typeface="Aileron Bold"/>
                          <a:cs typeface="Aileron Bold"/>
                          <a:sym typeface="Aileron Bold"/>
                        </a:rPr>
                        <a:t>Efficient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solidFill>
                      <a:srgbClr val="CDD6FF"/>
                    </a:solidFill>
                  </a:tcPr>
                </a:tc>
              </a:tr>
              <a:tr h="3009812">
                <a:tc>
                  <a:txBody>
                    <a:bodyPr anchor="t" rtlCol="false"/>
                    <a:lstStyle/>
                    <a:p>
                      <a:pPr algn="ctr">
                        <a:lnSpc>
                          <a:spcPts val="4199"/>
                        </a:lnSpc>
                        <a:defRPr/>
                      </a:pPr>
                      <a:r>
                        <a:rPr lang="en-US" sz="2999">
                          <a:solidFill>
                            <a:srgbClr val="000000"/>
                          </a:solidFill>
                          <a:latin typeface="Aileron"/>
                          <a:ea typeface="Aileron"/>
                          <a:cs typeface="Aileron"/>
                          <a:sym typeface="Aileron"/>
                        </a:rPr>
                        <a:t>Explanation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Want the UI to be easily understandable so that first-time users can enjoy it as well as power users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Counselors can perform different tasks quickly, which boosts their productivity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783592">
                <a:tc>
                  <a:txBody>
                    <a:bodyPr anchor="t" rtlCol="false"/>
                    <a:lstStyle/>
                    <a:p>
                      <a:pPr algn="ctr">
                        <a:lnSpc>
                          <a:spcPts val="4199"/>
                        </a:lnSpc>
                        <a:defRPr/>
                      </a:pPr>
                      <a:r>
                        <a:rPr lang="en-US" sz="2999">
                          <a:solidFill>
                            <a:srgbClr val="000000"/>
                          </a:solidFill>
                          <a:latin typeface="Aileron"/>
                          <a:ea typeface="Aileron"/>
                          <a:cs typeface="Aileron"/>
                          <a:sym typeface="Aileron"/>
                        </a:rPr>
                        <a:t>Key Measurement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Number of times the user presses the back button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Time spent on a particular task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474247">
                <a:tc>
                  <a:txBody>
                    <a:bodyPr anchor="t" rtlCol="false"/>
                    <a:lstStyle/>
                    <a:p>
                      <a:pPr algn="ctr">
                        <a:lnSpc>
                          <a:spcPts val="4199"/>
                        </a:lnSpc>
                        <a:defRPr/>
                      </a:pPr>
                      <a:r>
                        <a:rPr lang="en-US" sz="2999">
                          <a:solidFill>
                            <a:srgbClr val="000000"/>
                          </a:solidFill>
                          <a:latin typeface="Aileron"/>
                          <a:ea typeface="Aileron"/>
                          <a:cs typeface="Aileron"/>
                          <a:sym typeface="Aileron"/>
                        </a:rPr>
                        <a:t>We want the measurement to be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Reduced</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Aileron"/>
                          <a:ea typeface="Aileron"/>
                          <a:cs typeface="Aileron"/>
                          <a:sym typeface="Aileron"/>
                        </a:rPr>
                        <a:t>Reduced</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6" id="6"/>
          <p:cNvSpPr txBox="true"/>
          <p:nvPr/>
        </p:nvSpPr>
        <p:spPr>
          <a:xfrm rot="0">
            <a:off x="1028700" y="1209675"/>
            <a:ext cx="16588111"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Light"/>
                <a:ea typeface="Aileron Light"/>
                <a:cs typeface="Aileron Light"/>
                <a:sym typeface="Aileron Light"/>
              </a:rPr>
              <a:t>Usability Goals &amp; Key Measurements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07743" y="4514994"/>
            <a:ext cx="15072514" cy="1638012"/>
          </a:xfrm>
          <a:prstGeom prst="rect">
            <a:avLst/>
          </a:prstGeom>
        </p:spPr>
        <p:txBody>
          <a:bodyPr anchor="t" rtlCol="false" tIns="0" lIns="0" bIns="0" rIns="0">
            <a:spAutoFit/>
          </a:bodyPr>
          <a:lstStyle/>
          <a:p>
            <a:pPr algn="ctr">
              <a:lnSpc>
                <a:spcPts val="11836"/>
              </a:lnSpc>
            </a:pPr>
            <a:r>
              <a:rPr lang="en-US" sz="13299" spc="-638">
                <a:solidFill>
                  <a:srgbClr val="F4F1EB"/>
                </a:solidFill>
                <a:latin typeface="Aileron Light"/>
                <a:ea typeface="Aileron Light"/>
                <a:cs typeface="Aileron Light"/>
                <a:sym typeface="Aileron Light"/>
              </a:rPr>
              <a:t>Changes at a glance</a:t>
            </a:r>
          </a:p>
        </p:txBody>
      </p:sp>
      <p:grpSp>
        <p:nvGrpSpPr>
          <p:cNvPr name="Group 4" id="4"/>
          <p:cNvGrpSpPr/>
          <p:nvPr/>
        </p:nvGrpSpPr>
        <p:grpSpPr>
          <a:xfrm rot="0">
            <a:off x="-66675" y="3600450"/>
            <a:ext cx="466889" cy="3086100"/>
            <a:chOff x="0" y="0"/>
            <a:chExt cx="122967" cy="812800"/>
          </a:xfrm>
        </p:grpSpPr>
        <p:sp>
          <p:nvSpPr>
            <p:cNvPr name="Freeform 5" id="5"/>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6" id="6"/>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7889932" y="3600450"/>
            <a:ext cx="466889" cy="3086100"/>
            <a:chOff x="0" y="0"/>
            <a:chExt cx="122967" cy="812800"/>
          </a:xfrm>
        </p:grpSpPr>
        <p:sp>
          <p:nvSpPr>
            <p:cNvPr name="Freeform 8" id="8"/>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9" id="9"/>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610432" y="2430407"/>
            <a:ext cx="6680750" cy="3265217"/>
          </a:xfrm>
          <a:custGeom>
            <a:avLst/>
            <a:gdLst/>
            <a:ahLst/>
            <a:cxnLst/>
            <a:rect r="r" b="b" t="t" l="l"/>
            <a:pathLst>
              <a:path h="3265217" w="6680750">
                <a:moveTo>
                  <a:pt x="0" y="0"/>
                </a:moveTo>
                <a:lnTo>
                  <a:pt x="6680749" y="0"/>
                </a:lnTo>
                <a:lnTo>
                  <a:pt x="6680749" y="3265217"/>
                </a:lnTo>
                <a:lnTo>
                  <a:pt x="0" y="3265217"/>
                </a:lnTo>
                <a:lnTo>
                  <a:pt x="0" y="0"/>
                </a:lnTo>
                <a:close/>
              </a:path>
            </a:pathLst>
          </a:custGeom>
          <a:blipFill>
            <a:blip r:embed="rId2"/>
            <a:stretch>
              <a:fillRect l="0" t="0" r="0" b="0"/>
            </a:stretch>
          </a:blipFill>
        </p:spPr>
      </p:sp>
      <p:sp>
        <p:nvSpPr>
          <p:cNvPr name="Freeform 6" id="6"/>
          <p:cNvSpPr/>
          <p:nvPr/>
        </p:nvSpPr>
        <p:spPr>
          <a:xfrm flipH="false" flipV="false" rot="0">
            <a:off x="9715277" y="2430407"/>
            <a:ext cx="8141056" cy="3388715"/>
          </a:xfrm>
          <a:custGeom>
            <a:avLst/>
            <a:gdLst/>
            <a:ahLst/>
            <a:cxnLst/>
            <a:rect r="r" b="b" t="t" l="l"/>
            <a:pathLst>
              <a:path h="3388715" w="8141056">
                <a:moveTo>
                  <a:pt x="0" y="0"/>
                </a:moveTo>
                <a:lnTo>
                  <a:pt x="8141056" y="0"/>
                </a:lnTo>
                <a:lnTo>
                  <a:pt x="8141056" y="3388715"/>
                </a:lnTo>
                <a:lnTo>
                  <a:pt x="0" y="3388715"/>
                </a:lnTo>
                <a:lnTo>
                  <a:pt x="0" y="0"/>
                </a:lnTo>
                <a:close/>
              </a:path>
            </a:pathLst>
          </a:custGeom>
          <a:blipFill>
            <a:blip r:embed="rId3"/>
            <a:stretch>
              <a:fillRect l="0" t="0" r="0" b="0"/>
            </a:stretch>
          </a:blipFill>
        </p:spPr>
      </p:sp>
      <p:sp>
        <p:nvSpPr>
          <p:cNvPr name="Freeform 7" id="7"/>
          <p:cNvSpPr/>
          <p:nvPr/>
        </p:nvSpPr>
        <p:spPr>
          <a:xfrm flipH="false" flipV="false" rot="0">
            <a:off x="1028700" y="6764238"/>
            <a:ext cx="11301259" cy="3475137"/>
          </a:xfrm>
          <a:custGeom>
            <a:avLst/>
            <a:gdLst/>
            <a:ahLst/>
            <a:cxnLst/>
            <a:rect r="r" b="b" t="t" l="l"/>
            <a:pathLst>
              <a:path h="3475137" w="11301259">
                <a:moveTo>
                  <a:pt x="0" y="0"/>
                </a:moveTo>
                <a:lnTo>
                  <a:pt x="11301259" y="0"/>
                </a:lnTo>
                <a:lnTo>
                  <a:pt x="11301259" y="3475137"/>
                </a:lnTo>
                <a:lnTo>
                  <a:pt x="0" y="3475137"/>
                </a:lnTo>
                <a:lnTo>
                  <a:pt x="0" y="0"/>
                </a:lnTo>
                <a:close/>
              </a:path>
            </a:pathLst>
          </a:custGeom>
          <a:blipFill>
            <a:blip r:embed="rId4"/>
            <a:stretch>
              <a:fillRect l="0" t="0" r="0" b="0"/>
            </a:stretch>
          </a:blipFill>
        </p:spPr>
      </p:sp>
      <p:sp>
        <p:nvSpPr>
          <p:cNvPr name="Freeform 8" id="8"/>
          <p:cNvSpPr/>
          <p:nvPr/>
        </p:nvSpPr>
        <p:spPr>
          <a:xfrm flipH="false" flipV="false" rot="0">
            <a:off x="7500731" y="2430407"/>
            <a:ext cx="1526489" cy="3265217"/>
          </a:xfrm>
          <a:custGeom>
            <a:avLst/>
            <a:gdLst/>
            <a:ahLst/>
            <a:cxnLst/>
            <a:rect r="r" b="b" t="t" l="l"/>
            <a:pathLst>
              <a:path h="3265217" w="1526489">
                <a:moveTo>
                  <a:pt x="0" y="0"/>
                </a:moveTo>
                <a:lnTo>
                  <a:pt x="1526489" y="0"/>
                </a:lnTo>
                <a:lnTo>
                  <a:pt x="1526489" y="3265217"/>
                </a:lnTo>
                <a:lnTo>
                  <a:pt x="0" y="3265217"/>
                </a:lnTo>
                <a:lnTo>
                  <a:pt x="0" y="0"/>
                </a:lnTo>
                <a:close/>
              </a:path>
            </a:pathLst>
          </a:custGeom>
          <a:blipFill>
            <a:blip r:embed="rId5"/>
            <a:stretch>
              <a:fillRect l="0" t="0" r="0" b="0"/>
            </a:stretch>
          </a:blipFill>
        </p:spPr>
      </p:sp>
      <p:sp>
        <p:nvSpPr>
          <p:cNvPr name="TextBox 9" id="9"/>
          <p:cNvSpPr txBox="true"/>
          <p:nvPr/>
        </p:nvSpPr>
        <p:spPr>
          <a:xfrm rot="0">
            <a:off x="1028700" y="585706"/>
            <a:ext cx="12034147"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Light"/>
                <a:ea typeface="Aileron Light"/>
                <a:cs typeface="Aileron Light"/>
                <a:sym typeface="Aileron Light"/>
              </a:rPr>
              <a:t>Before: 3 tasks (key frames)</a:t>
            </a:r>
          </a:p>
        </p:txBody>
      </p:sp>
      <p:sp>
        <p:nvSpPr>
          <p:cNvPr name="TextBox 10" id="10"/>
          <p:cNvSpPr txBox="true"/>
          <p:nvPr/>
        </p:nvSpPr>
        <p:spPr>
          <a:xfrm rot="0">
            <a:off x="1302508" y="1800047"/>
            <a:ext cx="1073808" cy="314878"/>
          </a:xfrm>
          <a:prstGeom prst="rect">
            <a:avLst/>
          </a:prstGeom>
        </p:spPr>
        <p:txBody>
          <a:bodyPr anchor="t" rtlCol="false" tIns="0" lIns="0" bIns="0" rIns="0">
            <a:spAutoFit/>
          </a:bodyPr>
          <a:lstStyle/>
          <a:p>
            <a:pPr algn="r">
              <a:lnSpc>
                <a:spcPts val="2487"/>
              </a:lnSpc>
            </a:pPr>
            <a:r>
              <a:rPr lang="en-US" b="true" sz="2281">
                <a:solidFill>
                  <a:srgbClr val="F4F1EB"/>
                </a:solidFill>
                <a:latin typeface="Aileron Bold"/>
                <a:ea typeface="Aileron Bold"/>
                <a:cs typeface="Aileron Bold"/>
                <a:sym typeface="Aileron Bold"/>
              </a:rPr>
              <a:t>SIMPLE</a:t>
            </a:r>
          </a:p>
        </p:txBody>
      </p:sp>
      <p:sp>
        <p:nvSpPr>
          <p:cNvPr name="TextBox 11" id="11"/>
          <p:cNvSpPr txBox="true"/>
          <p:nvPr/>
        </p:nvSpPr>
        <p:spPr>
          <a:xfrm rot="0">
            <a:off x="9830437" y="1790522"/>
            <a:ext cx="1767821" cy="357247"/>
          </a:xfrm>
          <a:prstGeom prst="rect">
            <a:avLst/>
          </a:prstGeom>
        </p:spPr>
        <p:txBody>
          <a:bodyPr anchor="t" rtlCol="false" tIns="0" lIns="0" bIns="0" rIns="0">
            <a:spAutoFit/>
          </a:bodyPr>
          <a:lstStyle/>
          <a:p>
            <a:pPr algn="r">
              <a:lnSpc>
                <a:spcPts val="2694"/>
              </a:lnSpc>
            </a:pPr>
            <a:r>
              <a:rPr lang="en-US" b="true" sz="2471">
                <a:solidFill>
                  <a:srgbClr val="F4F1EB"/>
                </a:solidFill>
                <a:latin typeface="Aileron Bold"/>
                <a:ea typeface="Aileron Bold"/>
                <a:cs typeface="Aileron Bold"/>
                <a:sym typeface="Aileron Bold"/>
              </a:rPr>
              <a:t>MODERATE</a:t>
            </a:r>
          </a:p>
        </p:txBody>
      </p:sp>
      <p:sp>
        <p:nvSpPr>
          <p:cNvPr name="TextBox 12" id="12"/>
          <p:cNvSpPr txBox="true"/>
          <p:nvPr/>
        </p:nvSpPr>
        <p:spPr>
          <a:xfrm rot="0">
            <a:off x="1302508" y="6133447"/>
            <a:ext cx="1432368" cy="325991"/>
          </a:xfrm>
          <a:prstGeom prst="rect">
            <a:avLst/>
          </a:prstGeom>
        </p:spPr>
        <p:txBody>
          <a:bodyPr anchor="t" rtlCol="false" tIns="0" lIns="0" bIns="0" rIns="0">
            <a:spAutoFit/>
          </a:bodyPr>
          <a:lstStyle/>
          <a:p>
            <a:pPr algn="r">
              <a:lnSpc>
                <a:spcPts val="2470"/>
              </a:lnSpc>
            </a:pPr>
            <a:r>
              <a:rPr lang="en-US" b="true" sz="2266">
                <a:solidFill>
                  <a:srgbClr val="F4F1EB"/>
                </a:solidFill>
                <a:latin typeface="Aileron Bold"/>
                <a:ea typeface="Aileron Bold"/>
                <a:cs typeface="Aileron Bold"/>
                <a:sym typeface="Aileron Bold"/>
              </a:rPr>
              <a:t>COMPLEX</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651643" y="2548097"/>
            <a:ext cx="8235446" cy="3222118"/>
          </a:xfrm>
          <a:custGeom>
            <a:avLst/>
            <a:gdLst/>
            <a:ahLst/>
            <a:cxnLst/>
            <a:rect r="r" b="b" t="t" l="l"/>
            <a:pathLst>
              <a:path h="3222118" w="8235446">
                <a:moveTo>
                  <a:pt x="0" y="0"/>
                </a:moveTo>
                <a:lnTo>
                  <a:pt x="8235446" y="0"/>
                </a:lnTo>
                <a:lnTo>
                  <a:pt x="8235446" y="3222118"/>
                </a:lnTo>
                <a:lnTo>
                  <a:pt x="0" y="3222118"/>
                </a:lnTo>
                <a:lnTo>
                  <a:pt x="0" y="0"/>
                </a:lnTo>
                <a:close/>
              </a:path>
            </a:pathLst>
          </a:custGeom>
          <a:blipFill>
            <a:blip r:embed="rId2"/>
            <a:stretch>
              <a:fillRect l="0" t="0" r="0" b="0"/>
            </a:stretch>
          </a:blipFill>
        </p:spPr>
      </p:sp>
      <p:sp>
        <p:nvSpPr>
          <p:cNvPr name="Freeform 6" id="6"/>
          <p:cNvSpPr/>
          <p:nvPr/>
        </p:nvSpPr>
        <p:spPr>
          <a:xfrm flipH="false" flipV="false" rot="0">
            <a:off x="9483676" y="2366810"/>
            <a:ext cx="7952440" cy="3747587"/>
          </a:xfrm>
          <a:custGeom>
            <a:avLst/>
            <a:gdLst/>
            <a:ahLst/>
            <a:cxnLst/>
            <a:rect r="r" b="b" t="t" l="l"/>
            <a:pathLst>
              <a:path h="3747587" w="7952440">
                <a:moveTo>
                  <a:pt x="0" y="0"/>
                </a:moveTo>
                <a:lnTo>
                  <a:pt x="7952440" y="0"/>
                </a:lnTo>
                <a:lnTo>
                  <a:pt x="7952440" y="3747587"/>
                </a:lnTo>
                <a:lnTo>
                  <a:pt x="0" y="3747587"/>
                </a:lnTo>
                <a:lnTo>
                  <a:pt x="0" y="0"/>
                </a:lnTo>
                <a:close/>
              </a:path>
            </a:pathLst>
          </a:custGeom>
          <a:blipFill>
            <a:blip r:embed="rId3"/>
            <a:stretch>
              <a:fillRect l="0" t="0" r="0" b="0"/>
            </a:stretch>
          </a:blipFill>
        </p:spPr>
      </p:sp>
      <p:sp>
        <p:nvSpPr>
          <p:cNvPr name="Freeform 7" id="7"/>
          <p:cNvSpPr/>
          <p:nvPr/>
        </p:nvSpPr>
        <p:spPr>
          <a:xfrm flipH="false" flipV="false" rot="0">
            <a:off x="307442" y="6878538"/>
            <a:ext cx="11301259" cy="3164353"/>
          </a:xfrm>
          <a:custGeom>
            <a:avLst/>
            <a:gdLst/>
            <a:ahLst/>
            <a:cxnLst/>
            <a:rect r="r" b="b" t="t" l="l"/>
            <a:pathLst>
              <a:path h="3164353" w="11301259">
                <a:moveTo>
                  <a:pt x="0" y="0"/>
                </a:moveTo>
                <a:lnTo>
                  <a:pt x="11301259" y="0"/>
                </a:lnTo>
                <a:lnTo>
                  <a:pt x="11301259" y="3164352"/>
                </a:lnTo>
                <a:lnTo>
                  <a:pt x="0" y="3164352"/>
                </a:lnTo>
                <a:lnTo>
                  <a:pt x="0" y="0"/>
                </a:lnTo>
                <a:close/>
              </a:path>
            </a:pathLst>
          </a:custGeom>
          <a:blipFill>
            <a:blip r:embed="rId4"/>
            <a:stretch>
              <a:fillRect l="0" t="0" r="0" b="0"/>
            </a:stretch>
          </a:blipFill>
        </p:spPr>
      </p:sp>
      <p:sp>
        <p:nvSpPr>
          <p:cNvPr name="TextBox 8" id="8"/>
          <p:cNvSpPr txBox="true"/>
          <p:nvPr/>
        </p:nvSpPr>
        <p:spPr>
          <a:xfrm rot="0">
            <a:off x="1028700" y="585706"/>
            <a:ext cx="12650212"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Light"/>
                <a:ea typeface="Aileron Light"/>
                <a:cs typeface="Aileron Light"/>
                <a:sym typeface="Aileron Light"/>
              </a:rPr>
              <a:t>After: 3 tasks (key frames)</a:t>
            </a:r>
          </a:p>
        </p:txBody>
      </p:sp>
      <p:sp>
        <p:nvSpPr>
          <p:cNvPr name="TextBox 9" id="9"/>
          <p:cNvSpPr txBox="true"/>
          <p:nvPr/>
        </p:nvSpPr>
        <p:spPr>
          <a:xfrm rot="0">
            <a:off x="1302508" y="1800047"/>
            <a:ext cx="1073808" cy="314878"/>
          </a:xfrm>
          <a:prstGeom prst="rect">
            <a:avLst/>
          </a:prstGeom>
        </p:spPr>
        <p:txBody>
          <a:bodyPr anchor="t" rtlCol="false" tIns="0" lIns="0" bIns="0" rIns="0">
            <a:spAutoFit/>
          </a:bodyPr>
          <a:lstStyle/>
          <a:p>
            <a:pPr algn="r">
              <a:lnSpc>
                <a:spcPts val="2487"/>
              </a:lnSpc>
            </a:pPr>
            <a:r>
              <a:rPr lang="en-US" b="true" sz="2281">
                <a:solidFill>
                  <a:srgbClr val="F4F1EB"/>
                </a:solidFill>
                <a:latin typeface="Aileron Bold"/>
                <a:ea typeface="Aileron Bold"/>
                <a:cs typeface="Aileron Bold"/>
                <a:sym typeface="Aileron Bold"/>
              </a:rPr>
              <a:t>SIMPLE</a:t>
            </a:r>
          </a:p>
        </p:txBody>
      </p:sp>
      <p:sp>
        <p:nvSpPr>
          <p:cNvPr name="TextBox 10" id="10"/>
          <p:cNvSpPr txBox="true"/>
          <p:nvPr/>
        </p:nvSpPr>
        <p:spPr>
          <a:xfrm rot="0">
            <a:off x="9600806" y="1767203"/>
            <a:ext cx="1626203" cy="317577"/>
          </a:xfrm>
          <a:prstGeom prst="rect">
            <a:avLst/>
          </a:prstGeom>
        </p:spPr>
        <p:txBody>
          <a:bodyPr anchor="t" rtlCol="false" tIns="0" lIns="0" bIns="0" rIns="0">
            <a:spAutoFit/>
          </a:bodyPr>
          <a:lstStyle/>
          <a:p>
            <a:pPr algn="r">
              <a:lnSpc>
                <a:spcPts val="2478"/>
              </a:lnSpc>
            </a:pPr>
            <a:r>
              <a:rPr lang="en-US" b="true" sz="2273">
                <a:solidFill>
                  <a:srgbClr val="F4F1EB"/>
                </a:solidFill>
                <a:latin typeface="Aileron Bold"/>
                <a:ea typeface="Aileron Bold"/>
                <a:cs typeface="Aileron Bold"/>
                <a:sym typeface="Aileron Bold"/>
              </a:rPr>
              <a:t>MODERATE</a:t>
            </a:r>
          </a:p>
        </p:txBody>
      </p:sp>
      <p:sp>
        <p:nvSpPr>
          <p:cNvPr name="TextBox 11" id="11"/>
          <p:cNvSpPr txBox="true"/>
          <p:nvPr/>
        </p:nvSpPr>
        <p:spPr>
          <a:xfrm rot="0">
            <a:off x="1302508" y="6133447"/>
            <a:ext cx="1432368" cy="325991"/>
          </a:xfrm>
          <a:prstGeom prst="rect">
            <a:avLst/>
          </a:prstGeom>
        </p:spPr>
        <p:txBody>
          <a:bodyPr anchor="t" rtlCol="false" tIns="0" lIns="0" bIns="0" rIns="0">
            <a:spAutoFit/>
          </a:bodyPr>
          <a:lstStyle/>
          <a:p>
            <a:pPr algn="r">
              <a:lnSpc>
                <a:spcPts val="2470"/>
              </a:lnSpc>
            </a:pPr>
            <a:r>
              <a:rPr lang="en-US" b="true" sz="2266">
                <a:solidFill>
                  <a:srgbClr val="F4F1EB"/>
                </a:solidFill>
                <a:latin typeface="Aileron Bold"/>
                <a:ea typeface="Aileron Bold"/>
                <a:cs typeface="Aileron Bold"/>
                <a:sym typeface="Aileron Bold"/>
              </a:rPr>
              <a:t>COMPLEX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07743" y="3767298"/>
            <a:ext cx="15072514" cy="3133404"/>
          </a:xfrm>
          <a:prstGeom prst="rect">
            <a:avLst/>
          </a:prstGeom>
        </p:spPr>
        <p:txBody>
          <a:bodyPr anchor="t" rtlCol="false" tIns="0" lIns="0" bIns="0" rIns="0">
            <a:spAutoFit/>
          </a:bodyPr>
          <a:lstStyle/>
          <a:p>
            <a:pPr algn="ctr">
              <a:lnSpc>
                <a:spcPts val="11836"/>
              </a:lnSpc>
            </a:pPr>
            <a:r>
              <a:rPr lang="en-US" sz="13299" spc="-638">
                <a:solidFill>
                  <a:srgbClr val="F4F1EB"/>
                </a:solidFill>
                <a:latin typeface="Aileron Light"/>
                <a:ea typeface="Aileron Light"/>
                <a:cs typeface="Aileron Light"/>
                <a:sym typeface="Aileron Light"/>
              </a:rPr>
              <a:t>Specific changes &amp; rationale</a:t>
            </a:r>
          </a:p>
        </p:txBody>
      </p:sp>
      <p:grpSp>
        <p:nvGrpSpPr>
          <p:cNvPr name="Group 4" id="4"/>
          <p:cNvGrpSpPr/>
          <p:nvPr/>
        </p:nvGrpSpPr>
        <p:grpSpPr>
          <a:xfrm rot="0">
            <a:off x="-66675" y="3600450"/>
            <a:ext cx="466889" cy="3086100"/>
            <a:chOff x="0" y="0"/>
            <a:chExt cx="122967" cy="812800"/>
          </a:xfrm>
        </p:grpSpPr>
        <p:sp>
          <p:nvSpPr>
            <p:cNvPr name="Freeform 5" id="5"/>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6" id="6"/>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7889932" y="3600450"/>
            <a:ext cx="466889" cy="3086100"/>
            <a:chOff x="0" y="0"/>
            <a:chExt cx="122967" cy="812800"/>
          </a:xfrm>
        </p:grpSpPr>
        <p:sp>
          <p:nvSpPr>
            <p:cNvPr name="Freeform 8" id="8"/>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9" id="9"/>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3360823" y="3694088"/>
            <a:ext cx="4927177" cy="7219307"/>
          </a:xfrm>
          <a:custGeom>
            <a:avLst/>
            <a:gdLst/>
            <a:ahLst/>
            <a:cxnLst/>
            <a:rect r="r" b="b" t="t" l="l"/>
            <a:pathLst>
              <a:path h="7219307" w="4927177">
                <a:moveTo>
                  <a:pt x="0" y="0"/>
                </a:moveTo>
                <a:lnTo>
                  <a:pt x="4927177" y="0"/>
                </a:lnTo>
                <a:lnTo>
                  <a:pt x="4927177" y="7219306"/>
                </a:lnTo>
                <a:lnTo>
                  <a:pt x="0" y="7219306"/>
                </a:lnTo>
                <a:lnTo>
                  <a:pt x="0" y="0"/>
                </a:lnTo>
                <a:close/>
              </a:path>
            </a:pathLst>
          </a:custGeom>
          <a:blipFill>
            <a:blip r:embed="rId2"/>
            <a:stretch>
              <a:fillRect l="0" t="0" r="0" b="0"/>
            </a:stretch>
          </a:blipFill>
        </p:spPr>
      </p:sp>
      <p:sp>
        <p:nvSpPr>
          <p:cNvPr name="Freeform 6" id="6"/>
          <p:cNvSpPr/>
          <p:nvPr/>
        </p:nvSpPr>
        <p:spPr>
          <a:xfrm flipH="false" flipV="false" rot="0">
            <a:off x="10478369" y="3789866"/>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3"/>
            <a:stretch>
              <a:fillRect l="0" t="0" r="0" b="0"/>
            </a:stretch>
          </a:blipFill>
        </p:spPr>
      </p:sp>
      <p:sp>
        <p:nvSpPr>
          <p:cNvPr name="AutoShape 7" id="7"/>
          <p:cNvSpPr/>
          <p:nvPr/>
        </p:nvSpPr>
        <p:spPr>
          <a:xfrm>
            <a:off x="9883227" y="7600167"/>
            <a:ext cx="2261295" cy="1640971"/>
          </a:xfrm>
          <a:prstGeom prst="line">
            <a:avLst/>
          </a:prstGeom>
          <a:ln cap="flat" w="38100">
            <a:solidFill>
              <a:srgbClr val="000000"/>
            </a:solidFill>
            <a:prstDash val="solid"/>
            <a:headEnd type="none" len="sm" w="sm"/>
            <a:tailEnd type="arrow" len="sm" w="med"/>
          </a:ln>
        </p:spPr>
      </p:sp>
      <p:sp>
        <p:nvSpPr>
          <p:cNvPr name="AutoShape 8" id="8"/>
          <p:cNvSpPr/>
          <p:nvPr/>
        </p:nvSpPr>
        <p:spPr>
          <a:xfrm>
            <a:off x="13712717" y="7748380"/>
            <a:ext cx="2261295" cy="1640971"/>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13117574" y="7404329"/>
            <a:ext cx="1190286" cy="34405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New</a:t>
            </a:r>
          </a:p>
        </p:txBody>
      </p:sp>
      <p:sp>
        <p:nvSpPr>
          <p:cNvPr name="TextBox 10" id="10"/>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4  </a:t>
            </a:r>
          </a:p>
          <a:p>
            <a:pPr algn="l">
              <a:lnSpc>
                <a:spcPts val="4799"/>
              </a:lnSpc>
            </a:pPr>
            <a:r>
              <a:rPr lang="en-US" sz="3999" spc="-191">
                <a:solidFill>
                  <a:srgbClr val="3C6AA9"/>
                </a:solidFill>
                <a:latin typeface="Aileron Light"/>
                <a:ea typeface="Aileron Light"/>
                <a:cs typeface="Aileron Light"/>
                <a:sym typeface="Aileron Light"/>
              </a:rPr>
              <a:t>H3 - No way to engage with students beyond insights  </a:t>
            </a:r>
          </a:p>
        </p:txBody>
      </p:sp>
      <p:sp>
        <p:nvSpPr>
          <p:cNvPr name="TextBox 11" id="11"/>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2" id="12"/>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3" id="13"/>
          <p:cNvSpPr txBox="true"/>
          <p:nvPr/>
        </p:nvSpPr>
        <p:spPr>
          <a:xfrm rot="0">
            <a:off x="1028700" y="3562387"/>
            <a:ext cx="8223009" cy="1390650"/>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Students need to receive guidance from counselors in more ways than just the “Insights” functionality. </a:t>
            </a:r>
          </a:p>
        </p:txBody>
      </p:sp>
      <p:sp>
        <p:nvSpPr>
          <p:cNvPr name="TextBox 14" id="14"/>
          <p:cNvSpPr txBox="true"/>
          <p:nvPr/>
        </p:nvSpPr>
        <p:spPr>
          <a:xfrm rot="0">
            <a:off x="1028700" y="5278237"/>
            <a:ext cx="8223009" cy="2305050"/>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Change naming of tab from “Insights” to “My Students”. The “Insights” name makes the functionality of the tab too narrow as counselors are limited to viewing/sending insights to students. </a:t>
            </a:r>
          </a:p>
        </p:txBody>
      </p:sp>
      <p:sp>
        <p:nvSpPr>
          <p:cNvPr name="TextBox 15" id="15"/>
          <p:cNvSpPr txBox="true"/>
          <p:nvPr/>
        </p:nvSpPr>
        <p:spPr>
          <a:xfrm rot="0">
            <a:off x="1028700" y="7908454"/>
            <a:ext cx="8223009" cy="1847850"/>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This is more intuitive as counselors should be able to interact with students in various ways, and not just limited to just AI insights. </a:t>
            </a:r>
          </a:p>
        </p:txBody>
      </p:sp>
      <p:sp>
        <p:nvSpPr>
          <p:cNvPr name="TextBox 16" id="16"/>
          <p:cNvSpPr txBox="true"/>
          <p:nvPr/>
        </p:nvSpPr>
        <p:spPr>
          <a:xfrm rot="0">
            <a:off x="9288084" y="7256116"/>
            <a:ext cx="1190286" cy="34405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Old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368665" y="3834427"/>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AutoShape 6" id="6"/>
          <p:cNvSpPr/>
          <p:nvPr/>
        </p:nvSpPr>
        <p:spPr>
          <a:xfrm>
            <a:off x="9581987" y="6633983"/>
            <a:ext cx="786678" cy="378923"/>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14521643" y="3798058"/>
            <a:ext cx="2932147" cy="6356958"/>
          </a:xfrm>
          <a:custGeom>
            <a:avLst/>
            <a:gdLst/>
            <a:ahLst/>
            <a:cxnLst/>
            <a:rect r="r" b="b" t="t" l="l"/>
            <a:pathLst>
              <a:path h="6356958" w="2932147">
                <a:moveTo>
                  <a:pt x="0" y="0"/>
                </a:moveTo>
                <a:lnTo>
                  <a:pt x="2932147" y="0"/>
                </a:lnTo>
                <a:lnTo>
                  <a:pt x="2932147" y="6356958"/>
                </a:lnTo>
                <a:lnTo>
                  <a:pt x="0" y="6356958"/>
                </a:lnTo>
                <a:lnTo>
                  <a:pt x="0" y="0"/>
                </a:lnTo>
                <a:close/>
              </a:path>
            </a:pathLst>
          </a:custGeom>
          <a:blipFill>
            <a:blip r:embed="rId3"/>
            <a:stretch>
              <a:fillRect l="0" t="0" r="0" b="0"/>
            </a:stretch>
          </a:blipFill>
        </p:spPr>
      </p:sp>
      <p:sp>
        <p:nvSpPr>
          <p:cNvPr name="TextBox 8" id="8"/>
          <p:cNvSpPr txBox="true"/>
          <p:nvPr/>
        </p:nvSpPr>
        <p:spPr>
          <a:xfrm rot="0">
            <a:off x="1028700" y="1257300"/>
            <a:ext cx="16230600"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4</a:t>
            </a:r>
          </a:p>
          <a:p>
            <a:pPr algn="l">
              <a:lnSpc>
                <a:spcPts val="4799"/>
              </a:lnSpc>
            </a:pPr>
            <a:r>
              <a:rPr lang="en-US" sz="3999" spc="-191">
                <a:solidFill>
                  <a:srgbClr val="3C6AA9"/>
                </a:solidFill>
                <a:latin typeface="Aileron Light"/>
                <a:ea typeface="Aileron Light"/>
                <a:cs typeface="Aileron Light"/>
                <a:sym typeface="Aileron Light"/>
              </a:rPr>
              <a:t>H12 - Some students might not consent the AI to access their information</a:t>
            </a:r>
          </a:p>
        </p:txBody>
      </p:sp>
      <p:sp>
        <p:nvSpPr>
          <p:cNvPr name="TextBox 9" id="9"/>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0" id="10"/>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1" id="11"/>
          <p:cNvSpPr txBox="true"/>
          <p:nvPr/>
        </p:nvSpPr>
        <p:spPr>
          <a:xfrm rot="0">
            <a:off x="1028700" y="3105173"/>
            <a:ext cx="7361577" cy="1656267"/>
          </a:xfrm>
          <a:prstGeom prst="rect">
            <a:avLst/>
          </a:prstGeom>
        </p:spPr>
        <p:txBody>
          <a:bodyPr anchor="t" rtlCol="false" tIns="0" lIns="0" bIns="0" rIns="0">
            <a:spAutoFit/>
          </a:bodyPr>
          <a:lstStyle/>
          <a:p>
            <a:pPr algn="l">
              <a:lnSpc>
                <a:spcPts val="3222"/>
              </a:lnSpc>
            </a:pPr>
            <a:r>
              <a:rPr lang="en-US" sz="2685" b="true">
                <a:solidFill>
                  <a:srgbClr val="000000"/>
                </a:solidFill>
                <a:latin typeface="Arimo Bold"/>
                <a:ea typeface="Arimo Bold"/>
                <a:cs typeface="Arimo Bold"/>
                <a:sym typeface="Arimo Bold"/>
              </a:rPr>
              <a:t>Rationale:</a:t>
            </a:r>
            <a:r>
              <a:rPr lang="en-US" sz="2685">
                <a:solidFill>
                  <a:srgbClr val="000000"/>
                </a:solidFill>
                <a:latin typeface="Arimo"/>
                <a:ea typeface="Arimo"/>
                <a:cs typeface="Arimo"/>
                <a:sym typeface="Arimo"/>
              </a:rPr>
              <a:t> Did not take into account that some students can refuse allowing AI access to their information, which means there won’t be any AI insights generated. </a:t>
            </a:r>
          </a:p>
        </p:txBody>
      </p:sp>
      <p:sp>
        <p:nvSpPr>
          <p:cNvPr name="TextBox 12" id="12"/>
          <p:cNvSpPr txBox="true"/>
          <p:nvPr/>
        </p:nvSpPr>
        <p:spPr>
          <a:xfrm rot="0">
            <a:off x="1028700" y="4910966"/>
            <a:ext cx="7361577" cy="2065571"/>
          </a:xfrm>
          <a:prstGeom prst="rect">
            <a:avLst/>
          </a:prstGeom>
        </p:spPr>
        <p:txBody>
          <a:bodyPr anchor="t" rtlCol="false" tIns="0" lIns="0" bIns="0" rIns="0">
            <a:spAutoFit/>
          </a:bodyPr>
          <a:lstStyle/>
          <a:p>
            <a:pPr algn="l">
              <a:lnSpc>
                <a:spcPts val="3222"/>
              </a:lnSpc>
            </a:pPr>
            <a:r>
              <a:rPr lang="en-US" sz="2685" b="true">
                <a:solidFill>
                  <a:srgbClr val="000000"/>
                </a:solidFill>
                <a:latin typeface="Arimo Bold"/>
                <a:ea typeface="Arimo Bold"/>
                <a:cs typeface="Arimo Bold"/>
                <a:sym typeface="Arimo Bold"/>
              </a:rPr>
              <a:t>Fix:</a:t>
            </a:r>
            <a:r>
              <a:rPr lang="en-US" sz="2685">
                <a:solidFill>
                  <a:srgbClr val="000000"/>
                </a:solidFill>
                <a:latin typeface="Arimo"/>
                <a:ea typeface="Arimo"/>
                <a:cs typeface="Arimo"/>
                <a:sym typeface="Arimo"/>
              </a:rPr>
              <a:t> Give students the choice to refuse access on their end (not implemented in our counselor-focused interface). When the counselor clicks on a student who did not consent to AI use, show an error messages explaining this. </a:t>
            </a:r>
          </a:p>
        </p:txBody>
      </p:sp>
      <p:sp>
        <p:nvSpPr>
          <p:cNvPr name="TextBox 13" id="13"/>
          <p:cNvSpPr txBox="true"/>
          <p:nvPr/>
        </p:nvSpPr>
        <p:spPr>
          <a:xfrm rot="0">
            <a:off x="1028700" y="7126092"/>
            <a:ext cx="7361577" cy="2474876"/>
          </a:xfrm>
          <a:prstGeom prst="rect">
            <a:avLst/>
          </a:prstGeom>
        </p:spPr>
        <p:txBody>
          <a:bodyPr anchor="t" rtlCol="false" tIns="0" lIns="0" bIns="0" rIns="0">
            <a:spAutoFit/>
          </a:bodyPr>
          <a:lstStyle/>
          <a:p>
            <a:pPr algn="l">
              <a:lnSpc>
                <a:spcPts val="3222"/>
              </a:lnSpc>
            </a:pPr>
            <a:r>
              <a:rPr lang="en-US" sz="2685" b="true">
                <a:solidFill>
                  <a:srgbClr val="000000"/>
                </a:solidFill>
                <a:latin typeface="Arimo Bold"/>
                <a:ea typeface="Arimo Bold"/>
                <a:cs typeface="Arimo Bold"/>
                <a:sym typeface="Arimo Bold"/>
              </a:rPr>
              <a:t>Progress towards usability goals</a:t>
            </a:r>
            <a:r>
              <a:rPr lang="en-US" sz="2685">
                <a:solidFill>
                  <a:srgbClr val="000000"/>
                </a:solidFill>
                <a:latin typeface="Arimo"/>
                <a:ea typeface="Arimo"/>
                <a:cs typeface="Arimo"/>
                <a:sym typeface="Arimo"/>
              </a:rPr>
              <a:t>: Counselors are updated quickly on the absence of AI insights, and the clear error messages tell them the reason behind the absence - which improves intuitiveness. It also generally makes the app more inclusive. </a:t>
            </a:r>
          </a:p>
        </p:txBody>
      </p:sp>
      <p:sp>
        <p:nvSpPr>
          <p:cNvPr name="TextBox 14" id="14"/>
          <p:cNvSpPr txBox="true"/>
          <p:nvPr/>
        </p:nvSpPr>
        <p:spPr>
          <a:xfrm rot="0">
            <a:off x="8986845" y="4905412"/>
            <a:ext cx="1190286" cy="172857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No option for students to refuse AI access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1028700" y="1409700"/>
            <a:ext cx="7637448" cy="3132073"/>
          </a:xfrm>
          <a:prstGeom prst="rect">
            <a:avLst/>
          </a:prstGeom>
        </p:spPr>
        <p:txBody>
          <a:bodyPr anchor="t" rtlCol="false" tIns="0" lIns="0" bIns="0" rIns="0">
            <a:spAutoFit/>
          </a:bodyPr>
          <a:lstStyle/>
          <a:p>
            <a:pPr algn="l">
              <a:lnSpc>
                <a:spcPts val="11805"/>
              </a:lnSpc>
            </a:pPr>
            <a:r>
              <a:rPr lang="en-US" sz="13264" spc="-636">
                <a:solidFill>
                  <a:srgbClr val="F4F1EB"/>
                </a:solidFill>
                <a:latin typeface="Aileron Light"/>
                <a:ea typeface="Aileron Light"/>
                <a:cs typeface="Aileron Light"/>
                <a:sym typeface="Aileron Light"/>
              </a:rPr>
              <a:t>Table of contents</a:t>
            </a:r>
          </a:p>
        </p:txBody>
      </p:sp>
      <p:grpSp>
        <p:nvGrpSpPr>
          <p:cNvPr name="Group 3" id="3"/>
          <p:cNvGrpSpPr/>
          <p:nvPr/>
        </p:nvGrpSpPr>
        <p:grpSpPr>
          <a:xfrm rot="0">
            <a:off x="9716878" y="736476"/>
            <a:ext cx="6013605" cy="941643"/>
            <a:chOff x="0" y="0"/>
            <a:chExt cx="8018141" cy="1255524"/>
          </a:xfrm>
        </p:grpSpPr>
        <p:sp>
          <p:nvSpPr>
            <p:cNvPr name="TextBox 4" id="4"/>
            <p:cNvSpPr txBox="true"/>
            <p:nvPr/>
          </p:nvSpPr>
          <p:spPr>
            <a:xfrm rot="0">
              <a:off x="2598937" y="341502"/>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Title &amp; value proposition</a:t>
              </a:r>
            </a:p>
          </p:txBody>
        </p:sp>
        <p:sp>
          <p:nvSpPr>
            <p:cNvPr name="TextBox 5" id="5"/>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1</a:t>
              </a:r>
            </a:p>
          </p:txBody>
        </p:sp>
      </p:grpSp>
      <p:grpSp>
        <p:nvGrpSpPr>
          <p:cNvPr name="Group 6" id="6"/>
          <p:cNvGrpSpPr/>
          <p:nvPr/>
        </p:nvGrpSpPr>
        <p:grpSpPr>
          <a:xfrm rot="0">
            <a:off x="9732660" y="1720526"/>
            <a:ext cx="6013605" cy="941643"/>
            <a:chOff x="0" y="0"/>
            <a:chExt cx="8018141" cy="1255524"/>
          </a:xfrm>
        </p:grpSpPr>
        <p:sp>
          <p:nvSpPr>
            <p:cNvPr name="TextBox 7" id="7"/>
            <p:cNvSpPr txBox="true"/>
            <p:nvPr/>
          </p:nvSpPr>
          <p:spPr>
            <a:xfrm rot="0">
              <a:off x="2598937" y="348186"/>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Problem/solution overview</a:t>
              </a:r>
            </a:p>
          </p:txBody>
        </p:sp>
        <p:sp>
          <p:nvSpPr>
            <p:cNvPr name="TextBox 8" id="8"/>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2</a:t>
              </a:r>
            </a:p>
          </p:txBody>
        </p:sp>
      </p:grpSp>
      <p:grpSp>
        <p:nvGrpSpPr>
          <p:cNvPr name="Group 9" id="9"/>
          <p:cNvGrpSpPr/>
          <p:nvPr/>
        </p:nvGrpSpPr>
        <p:grpSpPr>
          <a:xfrm rot="0">
            <a:off x="9748442" y="2704577"/>
            <a:ext cx="6013605" cy="941643"/>
            <a:chOff x="0" y="0"/>
            <a:chExt cx="8018141" cy="1255524"/>
          </a:xfrm>
        </p:grpSpPr>
        <p:sp>
          <p:nvSpPr>
            <p:cNvPr name="TextBox 10" id="10"/>
            <p:cNvSpPr txBox="true"/>
            <p:nvPr/>
          </p:nvSpPr>
          <p:spPr>
            <a:xfrm rot="0">
              <a:off x="2598937" y="354870"/>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Tasks</a:t>
              </a:r>
            </a:p>
          </p:txBody>
        </p:sp>
        <p:sp>
          <p:nvSpPr>
            <p:cNvPr name="TextBox 11" id="11"/>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3</a:t>
              </a:r>
            </a:p>
          </p:txBody>
        </p:sp>
      </p:grpSp>
      <p:grpSp>
        <p:nvGrpSpPr>
          <p:cNvPr name="Group 12" id="12"/>
          <p:cNvGrpSpPr/>
          <p:nvPr/>
        </p:nvGrpSpPr>
        <p:grpSpPr>
          <a:xfrm rot="0">
            <a:off x="9795788" y="4625934"/>
            <a:ext cx="6013605" cy="941614"/>
            <a:chOff x="0" y="0"/>
            <a:chExt cx="8018141" cy="1255485"/>
          </a:xfrm>
        </p:grpSpPr>
        <p:sp>
          <p:nvSpPr>
            <p:cNvPr name="TextBox 13" id="13"/>
            <p:cNvSpPr txBox="true"/>
            <p:nvPr/>
          </p:nvSpPr>
          <p:spPr>
            <a:xfrm rot="0">
              <a:off x="2598937" y="354850"/>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Usability Goals</a:t>
              </a:r>
            </a:p>
          </p:txBody>
        </p:sp>
        <p:sp>
          <p:nvSpPr>
            <p:cNvPr name="TextBox 14" id="14"/>
            <p:cNvSpPr txBox="true"/>
            <p:nvPr/>
          </p:nvSpPr>
          <p:spPr>
            <a:xfrm rot="0">
              <a:off x="0" y="171450"/>
              <a:ext cx="1866425" cy="1084035"/>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5</a:t>
              </a:r>
            </a:p>
          </p:txBody>
        </p:sp>
      </p:grpSp>
      <p:grpSp>
        <p:nvGrpSpPr>
          <p:cNvPr name="Group 15" id="15"/>
          <p:cNvGrpSpPr/>
          <p:nvPr/>
        </p:nvGrpSpPr>
        <p:grpSpPr>
          <a:xfrm rot="0">
            <a:off x="9732660" y="3684320"/>
            <a:ext cx="6013605" cy="941614"/>
            <a:chOff x="0" y="0"/>
            <a:chExt cx="8018141" cy="1255485"/>
          </a:xfrm>
        </p:grpSpPr>
        <p:sp>
          <p:nvSpPr>
            <p:cNvPr name="TextBox 16" id="16"/>
            <p:cNvSpPr txBox="true"/>
            <p:nvPr/>
          </p:nvSpPr>
          <p:spPr>
            <a:xfrm rot="0">
              <a:off x="2598937" y="368218"/>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Heuristic evaluation results</a:t>
              </a:r>
            </a:p>
          </p:txBody>
        </p:sp>
        <p:sp>
          <p:nvSpPr>
            <p:cNvPr name="TextBox 17" id="17"/>
            <p:cNvSpPr txBox="true"/>
            <p:nvPr/>
          </p:nvSpPr>
          <p:spPr>
            <a:xfrm rot="0">
              <a:off x="0" y="171450"/>
              <a:ext cx="1866425" cy="1084035"/>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4</a:t>
              </a:r>
            </a:p>
          </p:txBody>
        </p:sp>
      </p:grpSp>
      <p:grpSp>
        <p:nvGrpSpPr>
          <p:cNvPr name="Group 18" id="18"/>
          <p:cNvGrpSpPr/>
          <p:nvPr/>
        </p:nvGrpSpPr>
        <p:grpSpPr>
          <a:xfrm rot="0">
            <a:off x="9780006" y="5656729"/>
            <a:ext cx="6013605" cy="941643"/>
            <a:chOff x="0" y="0"/>
            <a:chExt cx="8018141" cy="1255524"/>
          </a:xfrm>
        </p:grpSpPr>
        <p:sp>
          <p:nvSpPr>
            <p:cNvPr name="TextBox 19" id="19"/>
            <p:cNvSpPr txBox="true"/>
            <p:nvPr/>
          </p:nvSpPr>
          <p:spPr>
            <a:xfrm rot="0">
              <a:off x="2598937" y="89429"/>
              <a:ext cx="5419203" cy="1133981"/>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Major UI and product revisions</a:t>
              </a:r>
            </a:p>
          </p:txBody>
        </p:sp>
        <p:sp>
          <p:nvSpPr>
            <p:cNvPr name="TextBox 20" id="20"/>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6</a:t>
              </a:r>
            </a:p>
          </p:txBody>
        </p:sp>
      </p:grpSp>
      <p:grpSp>
        <p:nvGrpSpPr>
          <p:cNvPr name="Group 21" id="21"/>
          <p:cNvGrpSpPr/>
          <p:nvPr/>
        </p:nvGrpSpPr>
        <p:grpSpPr>
          <a:xfrm rot="0">
            <a:off x="9795788" y="6640780"/>
            <a:ext cx="6013605" cy="941643"/>
            <a:chOff x="0" y="0"/>
            <a:chExt cx="8018141" cy="1255524"/>
          </a:xfrm>
        </p:grpSpPr>
        <p:sp>
          <p:nvSpPr>
            <p:cNvPr name="TextBox 22" id="22"/>
            <p:cNvSpPr txBox="true"/>
            <p:nvPr/>
          </p:nvSpPr>
          <p:spPr>
            <a:xfrm rot="0">
              <a:off x="2598937" y="381606"/>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Prototype implementation </a:t>
              </a:r>
            </a:p>
          </p:txBody>
        </p:sp>
        <p:sp>
          <p:nvSpPr>
            <p:cNvPr name="TextBox 23" id="23"/>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7</a:t>
              </a:r>
            </a:p>
          </p:txBody>
        </p:sp>
      </p:grpSp>
      <p:grpSp>
        <p:nvGrpSpPr>
          <p:cNvPr name="Group 24" id="24"/>
          <p:cNvGrpSpPr/>
          <p:nvPr/>
        </p:nvGrpSpPr>
        <p:grpSpPr>
          <a:xfrm rot="0">
            <a:off x="9811570" y="7624830"/>
            <a:ext cx="6013605" cy="941643"/>
            <a:chOff x="0" y="0"/>
            <a:chExt cx="8018141" cy="1255524"/>
          </a:xfrm>
        </p:grpSpPr>
        <p:sp>
          <p:nvSpPr>
            <p:cNvPr name="TextBox 25" id="25"/>
            <p:cNvSpPr txBox="true"/>
            <p:nvPr/>
          </p:nvSpPr>
          <p:spPr>
            <a:xfrm rot="0">
              <a:off x="2598937" y="381606"/>
              <a:ext cx="5419203" cy="562996"/>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Demo </a:t>
              </a:r>
            </a:p>
          </p:txBody>
        </p:sp>
        <p:sp>
          <p:nvSpPr>
            <p:cNvPr name="TextBox 26" id="26"/>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8</a:t>
              </a:r>
            </a:p>
          </p:txBody>
        </p:sp>
      </p:grpSp>
      <p:grpSp>
        <p:nvGrpSpPr>
          <p:cNvPr name="Group 27" id="27"/>
          <p:cNvGrpSpPr/>
          <p:nvPr/>
        </p:nvGrpSpPr>
        <p:grpSpPr>
          <a:xfrm rot="0">
            <a:off x="9827352" y="8608881"/>
            <a:ext cx="6013605" cy="941643"/>
            <a:chOff x="0" y="0"/>
            <a:chExt cx="8018141" cy="1255524"/>
          </a:xfrm>
        </p:grpSpPr>
        <p:sp>
          <p:nvSpPr>
            <p:cNvPr name="TextBox 28" id="28"/>
            <p:cNvSpPr txBox="true"/>
            <p:nvPr/>
          </p:nvSpPr>
          <p:spPr>
            <a:xfrm rot="0">
              <a:off x="2598937" y="381863"/>
              <a:ext cx="5419203" cy="562481"/>
            </a:xfrm>
            <a:prstGeom prst="rect">
              <a:avLst/>
            </a:prstGeom>
          </p:spPr>
          <p:txBody>
            <a:bodyPr anchor="t" rtlCol="false" tIns="0" lIns="0" bIns="0" rIns="0">
              <a:spAutoFit/>
            </a:bodyPr>
            <a:lstStyle/>
            <a:p>
              <a:pPr algn="l">
                <a:lnSpc>
                  <a:spcPts val="3394"/>
                </a:lnSpc>
              </a:pPr>
              <a:r>
                <a:rPr lang="en-US" sz="2737">
                  <a:solidFill>
                    <a:srgbClr val="F4F1EB"/>
                  </a:solidFill>
                  <a:latin typeface="Aileron Light"/>
                  <a:ea typeface="Aileron Light"/>
                  <a:cs typeface="Aileron Light"/>
                  <a:sym typeface="Aileron Light"/>
                </a:rPr>
                <a:t>Appendix</a:t>
              </a:r>
            </a:p>
          </p:txBody>
        </p:sp>
        <p:sp>
          <p:nvSpPr>
            <p:cNvPr name="TextBox 29" id="29"/>
            <p:cNvSpPr txBox="true"/>
            <p:nvPr/>
          </p:nvSpPr>
          <p:spPr>
            <a:xfrm rot="0">
              <a:off x="0" y="171450"/>
              <a:ext cx="1866425" cy="1084074"/>
            </a:xfrm>
            <a:prstGeom prst="rect">
              <a:avLst/>
            </a:prstGeom>
          </p:spPr>
          <p:txBody>
            <a:bodyPr anchor="t" rtlCol="false" tIns="0" lIns="0" bIns="0" rIns="0">
              <a:spAutoFit/>
            </a:bodyPr>
            <a:lstStyle/>
            <a:p>
              <a:pPr algn="r">
                <a:lnSpc>
                  <a:spcPts val="5502"/>
                </a:lnSpc>
              </a:pPr>
              <a:r>
                <a:rPr lang="en-US" sz="6182" spc="-296">
                  <a:solidFill>
                    <a:srgbClr val="F4F1EB"/>
                  </a:solidFill>
                  <a:latin typeface="Aileron"/>
                  <a:ea typeface="Aileron"/>
                  <a:cs typeface="Aileron"/>
                  <a:sym typeface="Aileron"/>
                </a:rPr>
                <a:t>9</a:t>
              </a:r>
            </a:p>
          </p:txBody>
        </p:sp>
      </p:grpSp>
      <p:grpSp>
        <p:nvGrpSpPr>
          <p:cNvPr name="Group 30" id="30"/>
          <p:cNvGrpSpPr/>
          <p:nvPr/>
        </p:nvGrpSpPr>
        <p:grpSpPr>
          <a:xfrm rot="0">
            <a:off x="0" y="1293231"/>
            <a:ext cx="400214" cy="3086100"/>
            <a:chOff x="0" y="0"/>
            <a:chExt cx="105406" cy="812800"/>
          </a:xfrm>
        </p:grpSpPr>
        <p:sp>
          <p:nvSpPr>
            <p:cNvPr name="Freeform 31" id="31"/>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32" id="32"/>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78369" y="3742981"/>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Freeform 6" id="6"/>
          <p:cNvSpPr/>
          <p:nvPr/>
        </p:nvSpPr>
        <p:spPr>
          <a:xfrm flipH="false" flipV="false" rot="0">
            <a:off x="14668328" y="3742981"/>
            <a:ext cx="2932147" cy="6356958"/>
          </a:xfrm>
          <a:custGeom>
            <a:avLst/>
            <a:gdLst/>
            <a:ahLst/>
            <a:cxnLst/>
            <a:rect r="r" b="b" t="t" l="l"/>
            <a:pathLst>
              <a:path h="6356958" w="2932147">
                <a:moveTo>
                  <a:pt x="0" y="0"/>
                </a:moveTo>
                <a:lnTo>
                  <a:pt x="2932147" y="0"/>
                </a:lnTo>
                <a:lnTo>
                  <a:pt x="2932147" y="6356958"/>
                </a:lnTo>
                <a:lnTo>
                  <a:pt x="0" y="6356958"/>
                </a:lnTo>
                <a:lnTo>
                  <a:pt x="0" y="0"/>
                </a:lnTo>
                <a:close/>
              </a:path>
            </a:pathLst>
          </a:custGeom>
          <a:blipFill>
            <a:blip r:embed="rId3"/>
            <a:stretch>
              <a:fillRect l="0" t="0" r="0" b="0"/>
            </a:stretch>
          </a:blipFill>
        </p:spPr>
      </p:sp>
      <p:sp>
        <p:nvSpPr>
          <p:cNvPr name="TextBox 7" id="7"/>
          <p:cNvSpPr txBox="true"/>
          <p:nvPr/>
        </p:nvSpPr>
        <p:spPr>
          <a:xfrm rot="0">
            <a:off x="1028700" y="1257300"/>
            <a:ext cx="13639628" cy="2024463"/>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H2 - Within each student's AI insights, the descriptions of "Urgent", "Medium", and "Optional" are unclear.</a:t>
            </a:r>
          </a:p>
        </p:txBody>
      </p:sp>
      <p:sp>
        <p:nvSpPr>
          <p:cNvPr name="TextBox 8" id="8"/>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9" id="9"/>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0" id="10"/>
          <p:cNvSpPr txBox="true"/>
          <p:nvPr/>
        </p:nvSpPr>
        <p:spPr>
          <a:xfrm rot="0">
            <a:off x="1028700" y="4107282"/>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urgency of tasks should be communicated differently and consistently. Just saying “Urgent” can cause confusion. </a:t>
            </a:r>
          </a:p>
        </p:txBody>
      </p:sp>
      <p:sp>
        <p:nvSpPr>
          <p:cNvPr name="TextBox 11" id="11"/>
          <p:cNvSpPr txBox="true"/>
          <p:nvPr/>
        </p:nvSpPr>
        <p:spPr>
          <a:xfrm rot="0">
            <a:off x="1028700" y="5746837"/>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Change the labels to "High priority", "Medium priority", and "low priority” to explicitly let users know the ratings have to do with priority. </a:t>
            </a:r>
          </a:p>
        </p:txBody>
      </p:sp>
      <p:sp>
        <p:nvSpPr>
          <p:cNvPr name="TextBox 12" id="12"/>
          <p:cNvSpPr txBox="true"/>
          <p:nvPr/>
        </p:nvSpPr>
        <p:spPr>
          <a:xfrm rot="0">
            <a:off x="1028700" y="7843626"/>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intuitiveness as users no longer have to guess what “high,” “medium,” etc. are in regards to.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78369" y="3638942"/>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AutoShape 6" id="6"/>
          <p:cNvSpPr/>
          <p:nvPr/>
        </p:nvSpPr>
        <p:spPr>
          <a:xfrm>
            <a:off x="9732638" y="7484047"/>
            <a:ext cx="1651115" cy="1763443"/>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14668328" y="3730491"/>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3"/>
            <a:stretch>
              <a:fillRect l="0" t="0" r="0" b="0"/>
            </a:stretch>
          </a:blipFill>
        </p:spPr>
      </p:sp>
      <p:sp>
        <p:nvSpPr>
          <p:cNvPr name="AutoShape 8" id="8"/>
          <p:cNvSpPr/>
          <p:nvPr/>
        </p:nvSpPr>
        <p:spPr>
          <a:xfrm>
            <a:off x="13826393" y="7484047"/>
            <a:ext cx="1651115" cy="1763443"/>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H2 - The image for the teach class tab does not convey its functionality </a:t>
            </a:r>
          </a:p>
        </p:txBody>
      </p:sp>
      <p:sp>
        <p:nvSpPr>
          <p:cNvPr name="TextBox 10" id="10"/>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1" id="11"/>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2" id="12"/>
          <p:cNvSpPr txBox="true"/>
          <p:nvPr/>
        </p:nvSpPr>
        <p:spPr>
          <a:xfrm rot="0">
            <a:off x="1028700" y="3711441"/>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It is currently a play button which suggests video recordings, but the function has more to do with teaching a group of students. </a:t>
            </a:r>
          </a:p>
        </p:txBody>
      </p:sp>
      <p:sp>
        <p:nvSpPr>
          <p:cNvPr name="TextBox 13" id="13"/>
          <p:cNvSpPr txBox="true"/>
          <p:nvPr/>
        </p:nvSpPr>
        <p:spPr>
          <a:xfrm rot="0">
            <a:off x="1028700" y="5579613"/>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Change the the icon to something more fitting - the icon of a textbook. </a:t>
            </a:r>
          </a:p>
        </p:txBody>
      </p:sp>
      <p:sp>
        <p:nvSpPr>
          <p:cNvPr name="TextBox 14" id="14"/>
          <p:cNvSpPr txBox="true"/>
          <p:nvPr/>
        </p:nvSpPr>
        <p:spPr>
          <a:xfrm rot="0">
            <a:off x="1028700" y="6990552"/>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intuitiveness as users can learn more about what the “Teach Class” tab offers visually in addition to having the text to guide them. </a:t>
            </a:r>
          </a:p>
        </p:txBody>
      </p:sp>
      <p:sp>
        <p:nvSpPr>
          <p:cNvPr name="TextBox 15" id="15"/>
          <p:cNvSpPr txBox="true"/>
          <p:nvPr/>
        </p:nvSpPr>
        <p:spPr>
          <a:xfrm rot="0">
            <a:off x="8819727" y="7139996"/>
            <a:ext cx="1825821" cy="34405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Old</a:t>
            </a:r>
          </a:p>
        </p:txBody>
      </p:sp>
      <p:sp>
        <p:nvSpPr>
          <p:cNvPr name="TextBox 16" id="16"/>
          <p:cNvSpPr txBox="true"/>
          <p:nvPr/>
        </p:nvSpPr>
        <p:spPr>
          <a:xfrm rot="0">
            <a:off x="12913482" y="7139996"/>
            <a:ext cx="1825821" cy="34405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New</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668155" y="3819210"/>
            <a:ext cx="2930402" cy="6268239"/>
          </a:xfrm>
          <a:custGeom>
            <a:avLst/>
            <a:gdLst/>
            <a:ahLst/>
            <a:cxnLst/>
            <a:rect r="r" b="b" t="t" l="l"/>
            <a:pathLst>
              <a:path h="6268239" w="2930402">
                <a:moveTo>
                  <a:pt x="0" y="0"/>
                </a:moveTo>
                <a:lnTo>
                  <a:pt x="2930402" y="0"/>
                </a:lnTo>
                <a:lnTo>
                  <a:pt x="2930402" y="6268239"/>
                </a:lnTo>
                <a:lnTo>
                  <a:pt x="0" y="6268239"/>
                </a:lnTo>
                <a:lnTo>
                  <a:pt x="0" y="0"/>
                </a:lnTo>
                <a:close/>
              </a:path>
            </a:pathLst>
          </a:custGeom>
          <a:blipFill>
            <a:blip r:embed="rId2"/>
            <a:stretch>
              <a:fillRect l="0" t="0" r="0" b="0"/>
            </a:stretch>
          </a:blipFill>
        </p:spPr>
      </p:sp>
      <p:sp>
        <p:nvSpPr>
          <p:cNvPr name="TextBox 6" id="6"/>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H4 - Unclear if there is a difference between class and classrooms </a:t>
            </a:r>
          </a:p>
        </p:txBody>
      </p:sp>
      <p:sp>
        <p:nvSpPr>
          <p:cNvPr name="TextBox 7" id="7"/>
          <p:cNvSpPr txBox="true"/>
          <p:nvPr/>
        </p:nvSpPr>
        <p:spPr>
          <a:xfrm rot="0">
            <a:off x="1028700" y="3192816"/>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navbar name does not match the page heading. For instance, On the "Teach Class" page, it says "Your Classrooms". Inconsistent terms might signal to users that they mean different things. </a:t>
            </a:r>
          </a:p>
        </p:txBody>
      </p:sp>
      <p:sp>
        <p:nvSpPr>
          <p:cNvPr name="TextBox 8" id="8"/>
          <p:cNvSpPr txBox="true"/>
          <p:nvPr/>
        </p:nvSpPr>
        <p:spPr>
          <a:xfrm rot="0">
            <a:off x="1028700" y="5976627"/>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Have terminology consistent, especially if it is a recurring concept throughout the app. </a:t>
            </a:r>
          </a:p>
        </p:txBody>
      </p:sp>
      <p:sp>
        <p:nvSpPr>
          <p:cNvPr name="TextBox 9" id="9"/>
          <p:cNvSpPr txBox="true"/>
          <p:nvPr/>
        </p:nvSpPr>
        <p:spPr>
          <a:xfrm rot="0">
            <a:off x="1028700" y="7386393"/>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efficiency as users will not be confused about where they are in the navigation progress as the feedback they get matches their expectations.</a:t>
            </a:r>
          </a:p>
        </p:txBody>
      </p:sp>
      <p:sp>
        <p:nvSpPr>
          <p:cNvPr name="TextBox 10" id="10"/>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1" id="11"/>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AutoShape 12" id="12"/>
          <p:cNvSpPr/>
          <p:nvPr/>
        </p:nvSpPr>
        <p:spPr>
          <a:xfrm flipH="true">
            <a:off x="12546020" y="3425404"/>
            <a:ext cx="500704" cy="787613"/>
          </a:xfrm>
          <a:prstGeom prst="line">
            <a:avLst/>
          </a:prstGeom>
          <a:ln cap="flat" w="38100">
            <a:solidFill>
              <a:srgbClr val="FF3131"/>
            </a:solidFill>
            <a:prstDash val="solid"/>
            <a:headEnd type="none" len="sm" w="sm"/>
            <a:tailEnd type="arrow" len="sm" w="med"/>
          </a:ln>
        </p:spPr>
      </p:sp>
      <p:sp>
        <p:nvSpPr>
          <p:cNvPr name="AutoShape 13" id="13"/>
          <p:cNvSpPr/>
          <p:nvPr/>
        </p:nvSpPr>
        <p:spPr>
          <a:xfrm flipV="true">
            <a:off x="10676037" y="9683940"/>
            <a:ext cx="849655" cy="386167"/>
          </a:xfrm>
          <a:prstGeom prst="line">
            <a:avLst/>
          </a:prstGeom>
          <a:ln cap="flat" w="38100">
            <a:solidFill>
              <a:srgbClr val="FF3131"/>
            </a:solidFill>
            <a:prstDash val="solid"/>
            <a:headEnd type="none" len="sm" w="sm"/>
            <a:tailEnd type="arrow" len="sm" w="med"/>
          </a:ln>
        </p:spPr>
      </p:sp>
      <p:sp>
        <p:nvSpPr>
          <p:cNvPr name="Freeform 14" id="14"/>
          <p:cNvSpPr/>
          <p:nvPr/>
        </p:nvSpPr>
        <p:spPr>
          <a:xfrm flipH="false" flipV="false" rot="0">
            <a:off x="14668328" y="3730491"/>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78369" y="3731664"/>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TextBox 6" id="6"/>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7" id="7"/>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H7 - No option to return to insights after sending an actionable step </a:t>
            </a:r>
          </a:p>
        </p:txBody>
      </p:sp>
      <p:sp>
        <p:nvSpPr>
          <p:cNvPr name="TextBox 8" id="8"/>
          <p:cNvSpPr txBox="true"/>
          <p:nvPr/>
        </p:nvSpPr>
        <p:spPr>
          <a:xfrm rot="0">
            <a:off x="1028700" y="2886678"/>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Once sending a message to a student regarding an insight, the user is returned to the insight that they were just looking at. There should be an option to return to the insights page where they just were. </a:t>
            </a:r>
          </a:p>
        </p:txBody>
      </p:sp>
      <p:sp>
        <p:nvSpPr>
          <p:cNvPr name="TextBox 9" id="9"/>
          <p:cNvSpPr txBox="true"/>
          <p:nvPr/>
        </p:nvSpPr>
        <p:spPr>
          <a:xfrm rot="0">
            <a:off x="1028700" y="5333931"/>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Add a notification to let the counselor know their insight/actionable step has been sent, and add a button to allow them to return to the insights page.</a:t>
            </a:r>
          </a:p>
        </p:txBody>
      </p:sp>
      <p:sp>
        <p:nvSpPr>
          <p:cNvPr name="TextBox 10" id="10"/>
          <p:cNvSpPr txBox="true"/>
          <p:nvPr/>
        </p:nvSpPr>
        <p:spPr>
          <a:xfrm rot="0">
            <a:off x="1028700" y="7323950"/>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efficiency as users can navigate back to where they came from after completing the action. Improves intuitiveness as the notification updates the status of the user’s actions. </a:t>
            </a:r>
          </a:p>
        </p:txBody>
      </p:sp>
      <p:sp>
        <p:nvSpPr>
          <p:cNvPr name="TextBox 11" id="11"/>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2" id="12"/>
          <p:cNvSpPr txBox="true"/>
          <p:nvPr/>
        </p:nvSpPr>
        <p:spPr>
          <a:xfrm rot="0">
            <a:off x="14841157" y="3866530"/>
            <a:ext cx="2164831" cy="985111"/>
          </a:xfrm>
          <a:prstGeom prst="rect">
            <a:avLst/>
          </a:prstGeom>
        </p:spPr>
        <p:txBody>
          <a:bodyPr anchor="t" rtlCol="false" tIns="0" lIns="0" bIns="0" rIns="0">
            <a:spAutoFit/>
          </a:bodyPr>
          <a:lstStyle/>
          <a:p>
            <a:pPr algn="ctr">
              <a:lnSpc>
                <a:spcPts val="3973"/>
              </a:lnSpc>
            </a:pPr>
            <a:r>
              <a:rPr lang="en-US" sz="2838">
                <a:solidFill>
                  <a:srgbClr val="FF3131"/>
                </a:solidFill>
                <a:latin typeface="Arimo"/>
                <a:ea typeface="Arimo"/>
                <a:cs typeface="Arimo"/>
                <a:sym typeface="Arimo"/>
              </a:rPr>
              <a:t>See on next slide.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3755053" y="3640537"/>
            <a:ext cx="6548781" cy="6303201"/>
          </a:xfrm>
          <a:custGeom>
            <a:avLst/>
            <a:gdLst/>
            <a:ahLst/>
            <a:cxnLst/>
            <a:rect r="r" b="b" t="t" l="l"/>
            <a:pathLst>
              <a:path h="6303201" w="6548781">
                <a:moveTo>
                  <a:pt x="0" y="0"/>
                </a:moveTo>
                <a:lnTo>
                  <a:pt x="6548781" y="0"/>
                </a:lnTo>
                <a:lnTo>
                  <a:pt x="6548781" y="6303201"/>
                </a:lnTo>
                <a:lnTo>
                  <a:pt x="0" y="6303201"/>
                </a:lnTo>
                <a:lnTo>
                  <a:pt x="0" y="0"/>
                </a:lnTo>
                <a:close/>
              </a:path>
            </a:pathLst>
          </a:custGeom>
          <a:blipFill>
            <a:blip r:embed="rId2"/>
            <a:stretch>
              <a:fillRect l="0" t="0" r="0" b="0"/>
            </a:stretch>
          </a:blipFill>
        </p:spPr>
      </p:sp>
      <p:sp>
        <p:nvSpPr>
          <p:cNvPr name="AutoShape 6" id="6"/>
          <p:cNvSpPr/>
          <p:nvPr/>
        </p:nvSpPr>
        <p:spPr>
          <a:xfrm>
            <a:off x="7260668" y="3763295"/>
            <a:ext cx="738205" cy="1071183"/>
          </a:xfrm>
          <a:prstGeom prst="line">
            <a:avLst/>
          </a:prstGeom>
          <a:ln cap="flat" w="38100">
            <a:solidFill>
              <a:srgbClr val="000000"/>
            </a:solidFill>
            <a:prstDash val="solid"/>
            <a:headEnd type="none" len="sm" w="sm"/>
            <a:tailEnd type="arrow" len="sm" w="med"/>
          </a:ln>
        </p:spPr>
      </p:sp>
      <p:sp>
        <p:nvSpPr>
          <p:cNvPr name="AutoShape 7" id="7"/>
          <p:cNvSpPr/>
          <p:nvPr/>
        </p:nvSpPr>
        <p:spPr>
          <a:xfrm flipH="true">
            <a:off x="9569390" y="6418672"/>
            <a:ext cx="450440" cy="1273671"/>
          </a:xfrm>
          <a:prstGeom prst="line">
            <a:avLst/>
          </a:prstGeom>
          <a:ln cap="flat" w="38100">
            <a:solidFill>
              <a:srgbClr val="000000"/>
            </a:solidFill>
            <a:prstDash val="solid"/>
            <a:headEnd type="none" len="sm" w="sm"/>
            <a:tailEnd type="arrow" len="sm" w="med"/>
          </a:ln>
        </p:spPr>
      </p:sp>
      <p:sp>
        <p:nvSpPr>
          <p:cNvPr name="AutoShape 8" id="8"/>
          <p:cNvSpPr/>
          <p:nvPr/>
        </p:nvSpPr>
        <p:spPr>
          <a:xfrm>
            <a:off x="9677826" y="7852914"/>
            <a:ext cx="1316168" cy="0"/>
          </a:xfrm>
          <a:prstGeom prst="line">
            <a:avLst/>
          </a:prstGeom>
          <a:ln cap="flat" w="38100">
            <a:solidFill>
              <a:srgbClr val="000000"/>
            </a:solidFill>
            <a:prstDash val="sysDash"/>
            <a:headEnd type="none" len="sm" w="sm"/>
            <a:tailEnd type="arrow" len="sm" w="med"/>
          </a:ln>
        </p:spPr>
      </p:sp>
      <p:sp>
        <p:nvSpPr>
          <p:cNvPr name="Freeform 9" id="9"/>
          <p:cNvSpPr/>
          <p:nvPr/>
        </p:nvSpPr>
        <p:spPr>
          <a:xfrm flipH="false" flipV="false" rot="0">
            <a:off x="10993994" y="3586780"/>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TextBox 10" id="10"/>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H7 - No option to return to insights after sending an actionable step </a:t>
            </a:r>
          </a:p>
        </p:txBody>
      </p:sp>
      <p:sp>
        <p:nvSpPr>
          <p:cNvPr name="TextBox 11" id="11"/>
          <p:cNvSpPr txBox="true"/>
          <p:nvPr/>
        </p:nvSpPr>
        <p:spPr>
          <a:xfrm rot="0">
            <a:off x="7650587" y="2880085"/>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2" id="12"/>
          <p:cNvSpPr txBox="true"/>
          <p:nvPr/>
        </p:nvSpPr>
        <p:spPr>
          <a:xfrm rot="0">
            <a:off x="6347758" y="2726984"/>
            <a:ext cx="1825821" cy="103631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Notification updating users of action status </a:t>
            </a:r>
          </a:p>
        </p:txBody>
      </p:sp>
      <p:sp>
        <p:nvSpPr>
          <p:cNvPr name="TextBox 13" id="13"/>
          <p:cNvSpPr txBox="true"/>
          <p:nvPr/>
        </p:nvSpPr>
        <p:spPr>
          <a:xfrm rot="0">
            <a:off x="9327423" y="5368166"/>
            <a:ext cx="1384814" cy="1050506"/>
          </a:xfrm>
          <a:prstGeom prst="rect">
            <a:avLst/>
          </a:prstGeom>
        </p:spPr>
        <p:txBody>
          <a:bodyPr anchor="t" rtlCol="false" tIns="0" lIns="0" bIns="0" rIns="0">
            <a:spAutoFit/>
          </a:bodyPr>
          <a:lstStyle/>
          <a:p>
            <a:pPr algn="ctr">
              <a:lnSpc>
                <a:spcPts val="2077"/>
              </a:lnSpc>
            </a:pPr>
            <a:r>
              <a:rPr lang="en-US" sz="1484">
                <a:solidFill>
                  <a:srgbClr val="FF3131"/>
                </a:solidFill>
                <a:latin typeface="WenQuanYi"/>
                <a:ea typeface="WenQuanYi"/>
                <a:cs typeface="WenQuanYi"/>
                <a:sym typeface="WenQuanYi"/>
              </a:rPr>
              <a:t>Users can return to Insights page easily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560494" y="3638942"/>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Freeform 6" id="6"/>
          <p:cNvSpPr/>
          <p:nvPr/>
        </p:nvSpPr>
        <p:spPr>
          <a:xfrm flipH="false" flipV="false" rot="0">
            <a:off x="14437634" y="3638942"/>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TextBox 7" id="7"/>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8" id="8"/>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H8 - Insights page is too text-heavy</a:t>
            </a:r>
          </a:p>
        </p:txBody>
      </p:sp>
      <p:sp>
        <p:nvSpPr>
          <p:cNvPr name="TextBox 9" id="9"/>
          <p:cNvSpPr txBox="true"/>
          <p:nvPr/>
        </p:nvSpPr>
        <p:spPr>
          <a:xfrm rot="0">
            <a:off x="1028700" y="2949121"/>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insights page is too filled with text, and both sections sharing the same background color makes it hard to differentiate them. </a:t>
            </a:r>
          </a:p>
        </p:txBody>
      </p:sp>
      <p:sp>
        <p:nvSpPr>
          <p:cNvPr name="TextBox 10" id="10"/>
          <p:cNvSpPr txBox="true"/>
          <p:nvPr/>
        </p:nvSpPr>
        <p:spPr>
          <a:xfrm rot="0">
            <a:off x="1028700" y="4939140"/>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Break up text more with some images/data to support the insight visually, and use different colors to separate the insight with the explanation.</a:t>
            </a:r>
          </a:p>
        </p:txBody>
      </p:sp>
      <p:sp>
        <p:nvSpPr>
          <p:cNvPr name="TextBox 11" id="11"/>
          <p:cNvSpPr txBox="true"/>
          <p:nvPr/>
        </p:nvSpPr>
        <p:spPr>
          <a:xfrm rot="0">
            <a:off x="1028700" y="6929160"/>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intuitiveness as the contrast in colors (e.g. the navy of the first section) guides the user first read the insight section, then look at the explanation section, which is the logical flow. </a:t>
            </a:r>
          </a:p>
        </p:txBody>
      </p:sp>
      <p:sp>
        <p:nvSpPr>
          <p:cNvPr name="TextBox 12" id="12"/>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601885" y="3638942"/>
            <a:ext cx="2889096" cy="6264237"/>
          </a:xfrm>
          <a:custGeom>
            <a:avLst/>
            <a:gdLst/>
            <a:ahLst/>
            <a:cxnLst/>
            <a:rect r="r" b="b" t="t" l="l"/>
            <a:pathLst>
              <a:path h="6264237" w="2889096">
                <a:moveTo>
                  <a:pt x="0" y="0"/>
                </a:moveTo>
                <a:lnTo>
                  <a:pt x="2889096" y="0"/>
                </a:lnTo>
                <a:lnTo>
                  <a:pt x="2889096" y="6264237"/>
                </a:lnTo>
                <a:lnTo>
                  <a:pt x="0" y="6264237"/>
                </a:lnTo>
                <a:lnTo>
                  <a:pt x="0" y="0"/>
                </a:lnTo>
                <a:close/>
              </a:path>
            </a:pathLst>
          </a:custGeom>
          <a:blipFill>
            <a:blip r:embed="rId2"/>
            <a:stretch>
              <a:fillRect l="0" t="0" r="-9495" b="0"/>
            </a:stretch>
          </a:blipFill>
        </p:spPr>
      </p:sp>
      <p:sp>
        <p:nvSpPr>
          <p:cNvPr name="Freeform 6" id="6"/>
          <p:cNvSpPr/>
          <p:nvPr/>
        </p:nvSpPr>
        <p:spPr>
          <a:xfrm flipH="false" flipV="false" rot="0">
            <a:off x="14437634" y="3638942"/>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TextBox 7" id="7"/>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8" id="8"/>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H8 - Clean and spacious design is better </a:t>
            </a:r>
          </a:p>
        </p:txBody>
      </p:sp>
      <p:sp>
        <p:nvSpPr>
          <p:cNvPr name="TextBox 9" id="9"/>
          <p:cNvSpPr txBox="true"/>
          <p:nvPr/>
        </p:nvSpPr>
        <p:spPr>
          <a:xfrm rot="0">
            <a:off x="1028700" y="3406354"/>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layout of the medium task screen is too complicated, with too many options presented to the user at once. </a:t>
            </a:r>
          </a:p>
        </p:txBody>
      </p:sp>
      <p:sp>
        <p:nvSpPr>
          <p:cNvPr name="TextBox 10" id="10"/>
          <p:cNvSpPr txBox="true"/>
          <p:nvPr/>
        </p:nvSpPr>
        <p:spPr>
          <a:xfrm rot="0">
            <a:off x="1028700" y="4939140"/>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Make sessions a list format where the most recent sessions are at the top and the least recent sessions are at the bottom. </a:t>
            </a:r>
          </a:p>
        </p:txBody>
      </p:sp>
      <p:sp>
        <p:nvSpPr>
          <p:cNvPr name="TextBox 11" id="11"/>
          <p:cNvSpPr txBox="true"/>
          <p:nvPr/>
        </p:nvSpPr>
        <p:spPr>
          <a:xfrm rot="0">
            <a:off x="1028700" y="6471927"/>
            <a:ext cx="8223009" cy="27624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efficiency as users do not have to navigate to different tabs to see past/upcoming sessions. This can be achieved by scrolling, and the search bar makes finding a specific session even easier. </a:t>
            </a:r>
          </a:p>
        </p:txBody>
      </p:sp>
      <p:sp>
        <p:nvSpPr>
          <p:cNvPr name="TextBox 12" id="12"/>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  </a:t>
            </a:r>
          </a:p>
          <a:p>
            <a:pPr algn="l">
              <a:lnSpc>
                <a:spcPts val="4799"/>
              </a:lnSpc>
            </a:pPr>
            <a:r>
              <a:rPr lang="en-US" sz="3999" spc="-191">
                <a:solidFill>
                  <a:srgbClr val="3C6AA9"/>
                </a:solidFill>
                <a:latin typeface="Aileron Light"/>
                <a:ea typeface="Aileron Light"/>
                <a:cs typeface="Aileron Light"/>
                <a:sym typeface="Aileron Light"/>
              </a:rPr>
              <a:t>H12 - No way to build long-temr relationships with students</a:t>
            </a:r>
          </a:p>
        </p:txBody>
      </p:sp>
      <p:sp>
        <p:nvSpPr>
          <p:cNvPr name="TextBox 6" id="6"/>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7" id="7"/>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8" id="8"/>
          <p:cNvSpPr txBox="true"/>
          <p:nvPr/>
        </p:nvSpPr>
        <p:spPr>
          <a:xfrm rot="0">
            <a:off x="14841157" y="3866530"/>
            <a:ext cx="2164831" cy="985111"/>
          </a:xfrm>
          <a:prstGeom prst="rect">
            <a:avLst/>
          </a:prstGeom>
        </p:spPr>
        <p:txBody>
          <a:bodyPr anchor="t" rtlCol="false" tIns="0" lIns="0" bIns="0" rIns="0">
            <a:spAutoFit/>
          </a:bodyPr>
          <a:lstStyle/>
          <a:p>
            <a:pPr algn="ctr">
              <a:lnSpc>
                <a:spcPts val="3973"/>
              </a:lnSpc>
            </a:pPr>
            <a:r>
              <a:rPr lang="en-US" sz="2838">
                <a:solidFill>
                  <a:srgbClr val="FF3131"/>
                </a:solidFill>
                <a:latin typeface="Arimo"/>
                <a:ea typeface="Arimo"/>
                <a:cs typeface="Arimo"/>
                <a:sym typeface="Arimo"/>
              </a:rPr>
              <a:t>See next slide</a:t>
            </a:r>
          </a:p>
        </p:txBody>
      </p:sp>
      <p:sp>
        <p:nvSpPr>
          <p:cNvPr name="Freeform 9" id="9"/>
          <p:cNvSpPr/>
          <p:nvPr/>
        </p:nvSpPr>
        <p:spPr>
          <a:xfrm flipH="false" flipV="false" rot="0">
            <a:off x="10607723" y="3742981"/>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TextBox 10" id="10"/>
          <p:cNvSpPr txBox="true"/>
          <p:nvPr/>
        </p:nvSpPr>
        <p:spPr>
          <a:xfrm rot="0">
            <a:off x="1028700" y="3105054"/>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In the old UI, the only way for students to individually interact with the counselor is through AI-generated recommendations (outside of lesson settings). </a:t>
            </a:r>
          </a:p>
        </p:txBody>
      </p:sp>
      <p:sp>
        <p:nvSpPr>
          <p:cNvPr name="TextBox 11" id="11"/>
          <p:cNvSpPr txBox="true"/>
          <p:nvPr/>
        </p:nvSpPr>
        <p:spPr>
          <a:xfrm rot="0">
            <a:off x="1028700" y="5735305"/>
            <a:ext cx="8223009" cy="13907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Added message functionality where a counselor can chat with students 1-on-1 and can see the students’ response to the insights. </a:t>
            </a:r>
          </a:p>
        </p:txBody>
      </p:sp>
      <p:sp>
        <p:nvSpPr>
          <p:cNvPr name="TextBox 12" id="12"/>
          <p:cNvSpPr txBox="true"/>
          <p:nvPr/>
        </p:nvSpPr>
        <p:spPr>
          <a:xfrm rot="0">
            <a:off x="1028700" y="7908322"/>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This is more intuitive as counselors should be able to communicate with students outside of the lesson format. </a:t>
            </a:r>
          </a:p>
        </p:txBody>
      </p:sp>
      <p:sp>
        <p:nvSpPr>
          <p:cNvPr name="TextBox 13" id="13"/>
          <p:cNvSpPr txBox="true"/>
          <p:nvPr/>
        </p:nvSpPr>
        <p:spPr>
          <a:xfrm rot="0">
            <a:off x="9894175" y="8618425"/>
            <a:ext cx="1975436" cy="639875"/>
          </a:xfrm>
          <a:prstGeom prst="rect">
            <a:avLst/>
          </a:prstGeom>
        </p:spPr>
        <p:txBody>
          <a:bodyPr anchor="t" rtlCol="false" tIns="0" lIns="0" bIns="0" rIns="0">
            <a:spAutoFit/>
          </a:bodyPr>
          <a:lstStyle/>
          <a:p>
            <a:pPr algn="ctr">
              <a:lnSpc>
                <a:spcPts val="2581"/>
              </a:lnSpc>
            </a:pPr>
            <a:r>
              <a:rPr lang="en-US" sz="1844">
                <a:solidFill>
                  <a:srgbClr val="FF3131"/>
                </a:solidFill>
                <a:latin typeface="WenQuanYi"/>
                <a:ea typeface="WenQuanYi"/>
                <a:cs typeface="WenQuanYi"/>
                <a:sym typeface="WenQuanYi"/>
              </a:rPr>
              <a:t>No action possible  after this page</a:t>
            </a:r>
          </a:p>
        </p:txBody>
      </p:sp>
      <p:sp>
        <p:nvSpPr>
          <p:cNvPr name="TextBox 14" id="14"/>
          <p:cNvSpPr txBox="true"/>
          <p:nvPr/>
        </p:nvSpPr>
        <p:spPr>
          <a:xfrm rot="0">
            <a:off x="12351553" y="8618425"/>
            <a:ext cx="1975436" cy="639875"/>
          </a:xfrm>
          <a:prstGeom prst="rect">
            <a:avLst/>
          </a:prstGeom>
        </p:spPr>
        <p:txBody>
          <a:bodyPr anchor="t" rtlCol="false" tIns="0" lIns="0" bIns="0" rIns="0">
            <a:spAutoFit/>
          </a:bodyPr>
          <a:lstStyle/>
          <a:p>
            <a:pPr algn="ctr">
              <a:lnSpc>
                <a:spcPts val="2581"/>
              </a:lnSpc>
            </a:pPr>
            <a:r>
              <a:rPr lang="en-US" sz="1844">
                <a:solidFill>
                  <a:srgbClr val="FF3131"/>
                </a:solidFill>
                <a:latin typeface="WenQuanYi"/>
                <a:ea typeface="WenQuanYi"/>
                <a:cs typeface="WenQuanYi"/>
                <a:sym typeface="WenQuanYi"/>
              </a:rPr>
              <a:t>No interface for DM with students.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3031884" y="4616035"/>
            <a:ext cx="11301259" cy="5311592"/>
          </a:xfrm>
          <a:custGeom>
            <a:avLst/>
            <a:gdLst/>
            <a:ahLst/>
            <a:cxnLst/>
            <a:rect r="r" b="b" t="t" l="l"/>
            <a:pathLst>
              <a:path h="5311592" w="11301259">
                <a:moveTo>
                  <a:pt x="0" y="0"/>
                </a:moveTo>
                <a:lnTo>
                  <a:pt x="11301259" y="0"/>
                </a:lnTo>
                <a:lnTo>
                  <a:pt x="11301259" y="5311591"/>
                </a:lnTo>
                <a:lnTo>
                  <a:pt x="0" y="5311591"/>
                </a:lnTo>
                <a:lnTo>
                  <a:pt x="0" y="0"/>
                </a:lnTo>
                <a:close/>
              </a:path>
            </a:pathLst>
          </a:custGeom>
          <a:blipFill>
            <a:blip r:embed="rId2"/>
            <a:stretch>
              <a:fillRect l="0" t="0" r="0" b="0"/>
            </a:stretch>
          </a:blipFill>
        </p:spPr>
      </p:sp>
      <p:sp>
        <p:nvSpPr>
          <p:cNvPr name="AutoShape 6" id="6"/>
          <p:cNvSpPr/>
          <p:nvPr/>
        </p:nvSpPr>
        <p:spPr>
          <a:xfrm flipH="true">
            <a:off x="5487334" y="4283365"/>
            <a:ext cx="418595" cy="453838"/>
          </a:xfrm>
          <a:prstGeom prst="line">
            <a:avLst/>
          </a:prstGeom>
          <a:ln cap="flat" w="38100">
            <a:solidFill>
              <a:srgbClr val="000000"/>
            </a:solidFill>
            <a:prstDash val="solid"/>
            <a:headEnd type="none" len="sm" w="sm"/>
            <a:tailEnd type="arrow" len="sm" w="med"/>
          </a:ln>
        </p:spPr>
      </p:sp>
      <p:sp>
        <p:nvSpPr>
          <p:cNvPr name="AutoShape 7" id="7"/>
          <p:cNvSpPr/>
          <p:nvPr/>
        </p:nvSpPr>
        <p:spPr>
          <a:xfrm flipH="true">
            <a:off x="13850389" y="4633404"/>
            <a:ext cx="1635879" cy="736954"/>
          </a:xfrm>
          <a:prstGeom prst="line">
            <a:avLst/>
          </a:prstGeom>
          <a:ln cap="flat" w="38100">
            <a:solidFill>
              <a:srgbClr val="000000"/>
            </a:solidFill>
            <a:prstDash val="solid"/>
            <a:headEnd type="none" len="sm" w="sm"/>
            <a:tailEnd type="arrow" len="sm" w="med"/>
          </a:ln>
        </p:spPr>
      </p:sp>
      <p:sp>
        <p:nvSpPr>
          <p:cNvPr name="AutoShape 8" id="8"/>
          <p:cNvSpPr/>
          <p:nvPr/>
        </p:nvSpPr>
        <p:spPr>
          <a:xfrm flipH="true" flipV="true">
            <a:off x="13868261" y="6322373"/>
            <a:ext cx="929765" cy="174070"/>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7848514" y="3001550"/>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TextBox 10" id="10"/>
          <p:cNvSpPr txBox="true"/>
          <p:nvPr/>
        </p:nvSpPr>
        <p:spPr>
          <a:xfrm rot="0">
            <a:off x="4896564" y="3234138"/>
            <a:ext cx="1600135" cy="103631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Access messages interface</a:t>
            </a:r>
          </a:p>
        </p:txBody>
      </p:sp>
      <p:sp>
        <p:nvSpPr>
          <p:cNvPr name="TextBox 11" id="11"/>
          <p:cNvSpPr txBox="true"/>
          <p:nvPr/>
        </p:nvSpPr>
        <p:spPr>
          <a:xfrm rot="0">
            <a:off x="14686200" y="3250963"/>
            <a:ext cx="1600135" cy="138244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Insights immediately sent to student</a:t>
            </a:r>
          </a:p>
        </p:txBody>
      </p:sp>
      <p:sp>
        <p:nvSpPr>
          <p:cNvPr name="TextBox 12" id="12"/>
          <p:cNvSpPr txBox="true"/>
          <p:nvPr/>
        </p:nvSpPr>
        <p:spPr>
          <a:xfrm rot="0">
            <a:off x="14798026" y="5954475"/>
            <a:ext cx="1600135" cy="1036311"/>
          </a:xfrm>
          <a:prstGeom prst="rect">
            <a:avLst/>
          </a:prstGeom>
        </p:spPr>
        <p:txBody>
          <a:bodyPr anchor="t" rtlCol="false" tIns="0" lIns="0" bIns="0" rIns="0">
            <a:spAutoFit/>
          </a:bodyPr>
          <a:lstStyle/>
          <a:p>
            <a:pPr algn="ctr">
              <a:lnSpc>
                <a:spcPts val="2739"/>
              </a:lnSpc>
            </a:pPr>
            <a:r>
              <a:rPr lang="en-US" sz="1956">
                <a:solidFill>
                  <a:srgbClr val="FF3131"/>
                </a:solidFill>
                <a:latin typeface="WenQuanYi"/>
                <a:ea typeface="WenQuanYi"/>
                <a:cs typeface="WenQuanYi"/>
                <a:sym typeface="WenQuanYi"/>
              </a:rPr>
              <a:t>Students can respond to insight</a:t>
            </a:r>
          </a:p>
        </p:txBody>
      </p:sp>
      <p:sp>
        <p:nvSpPr>
          <p:cNvPr name="TextBox 13" id="13"/>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  </a:t>
            </a:r>
          </a:p>
          <a:p>
            <a:pPr algn="l">
              <a:lnSpc>
                <a:spcPts val="4799"/>
              </a:lnSpc>
            </a:pPr>
            <a:r>
              <a:rPr lang="en-US" sz="3999" spc="-191">
                <a:solidFill>
                  <a:srgbClr val="3C6AA9"/>
                </a:solidFill>
                <a:latin typeface="Aileron Light"/>
                <a:ea typeface="Aileron Light"/>
                <a:cs typeface="Aileron Light"/>
                <a:sym typeface="Aileron Light"/>
              </a:rPr>
              <a:t>H12 - No way to build long-temr relationships with students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91870" y="3710847"/>
            <a:ext cx="2976973" cy="6367857"/>
          </a:xfrm>
          <a:custGeom>
            <a:avLst/>
            <a:gdLst/>
            <a:ahLst/>
            <a:cxnLst/>
            <a:rect r="r" b="b" t="t" l="l"/>
            <a:pathLst>
              <a:path h="6367857" w="2976973">
                <a:moveTo>
                  <a:pt x="0" y="0"/>
                </a:moveTo>
                <a:lnTo>
                  <a:pt x="2976973" y="0"/>
                </a:lnTo>
                <a:lnTo>
                  <a:pt x="2976973" y="6367857"/>
                </a:lnTo>
                <a:lnTo>
                  <a:pt x="0" y="6367857"/>
                </a:lnTo>
                <a:lnTo>
                  <a:pt x="0" y="0"/>
                </a:lnTo>
                <a:close/>
              </a:path>
            </a:pathLst>
          </a:custGeom>
          <a:blipFill>
            <a:blip r:embed="rId2"/>
            <a:stretch>
              <a:fillRect l="0" t="0" r="0" b="0"/>
            </a:stretch>
          </a:blipFill>
        </p:spPr>
      </p:sp>
      <p:sp>
        <p:nvSpPr>
          <p:cNvPr name="TextBox 6" id="6"/>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7" id="7"/>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Freeform 8" id="8"/>
          <p:cNvSpPr/>
          <p:nvPr/>
        </p:nvSpPr>
        <p:spPr>
          <a:xfrm flipH="false" flipV="false" rot="0">
            <a:off x="14437634" y="3638942"/>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TextBox 9" id="9"/>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2</a:t>
            </a:r>
          </a:p>
          <a:p>
            <a:pPr algn="l">
              <a:lnSpc>
                <a:spcPts val="4799"/>
              </a:lnSpc>
            </a:pPr>
            <a:r>
              <a:rPr lang="en-US" sz="3999" spc="-191">
                <a:solidFill>
                  <a:srgbClr val="3C6AA9"/>
                </a:solidFill>
                <a:latin typeface="Aileron Light"/>
                <a:ea typeface="Aileron Light"/>
                <a:cs typeface="Aileron Light"/>
                <a:sym typeface="Aileron Light"/>
              </a:rPr>
              <a:t>H8 - Font does not match theme of edtech app </a:t>
            </a:r>
          </a:p>
        </p:txBody>
      </p:sp>
      <p:sp>
        <p:nvSpPr>
          <p:cNvPr name="TextBox 10" id="10"/>
          <p:cNvSpPr txBox="true"/>
          <p:nvPr/>
        </p:nvSpPr>
        <p:spPr>
          <a:xfrm rot="0">
            <a:off x="1028700" y="4019520"/>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font is very standard and does not hint at what field the app is in. </a:t>
            </a:r>
          </a:p>
        </p:txBody>
      </p:sp>
      <p:sp>
        <p:nvSpPr>
          <p:cNvPr name="TextBox 11" id="11"/>
          <p:cNvSpPr txBox="true"/>
          <p:nvPr/>
        </p:nvSpPr>
        <p:spPr>
          <a:xfrm rot="0">
            <a:off x="1028700" y="5431632"/>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Change the font from the default to a more lively font (“Outfit”).  </a:t>
            </a:r>
          </a:p>
        </p:txBody>
      </p:sp>
      <p:sp>
        <p:nvSpPr>
          <p:cNvPr name="TextBox 12" id="12"/>
          <p:cNvSpPr txBox="true"/>
          <p:nvPr/>
        </p:nvSpPr>
        <p:spPr>
          <a:xfrm rot="0">
            <a:off x="1028700" y="6841398"/>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overall user experience as it makes the app more enjoyable visually, but also improves the intuitiveness of the app’s interface.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1028700" y="1409700"/>
            <a:ext cx="10542394" cy="1636615"/>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Meet the team</a:t>
            </a:r>
          </a:p>
        </p:txBody>
      </p:sp>
      <p:grpSp>
        <p:nvGrpSpPr>
          <p:cNvPr name="Group 3" id="3"/>
          <p:cNvGrpSpPr/>
          <p:nvPr/>
        </p:nvGrpSpPr>
        <p:grpSpPr>
          <a:xfrm rot="0">
            <a:off x="0" y="127418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836400" y="3609081"/>
            <a:ext cx="3371281" cy="839120"/>
          </a:xfrm>
          <a:prstGeom prst="rect">
            <a:avLst/>
          </a:prstGeom>
        </p:spPr>
        <p:txBody>
          <a:bodyPr anchor="t" rtlCol="false" tIns="0" lIns="0" bIns="0" rIns="0">
            <a:spAutoFit/>
          </a:bodyPr>
          <a:lstStyle/>
          <a:p>
            <a:pPr algn="ctr">
              <a:lnSpc>
                <a:spcPts val="6384"/>
              </a:lnSpc>
            </a:pPr>
            <a:r>
              <a:rPr lang="en-US" sz="6139">
                <a:solidFill>
                  <a:srgbClr val="1C1A19"/>
                </a:solidFill>
                <a:latin typeface="Aileron"/>
                <a:ea typeface="Aileron"/>
                <a:cs typeface="Aileron"/>
                <a:sym typeface="Aileron"/>
              </a:rPr>
              <a:t>Sally</a:t>
            </a:r>
          </a:p>
        </p:txBody>
      </p:sp>
      <p:sp>
        <p:nvSpPr>
          <p:cNvPr name="TextBox 7" id="7"/>
          <p:cNvSpPr txBox="true"/>
          <p:nvPr/>
        </p:nvSpPr>
        <p:spPr>
          <a:xfrm rot="0">
            <a:off x="545802" y="4400576"/>
            <a:ext cx="3952527" cy="701609"/>
          </a:xfrm>
          <a:prstGeom prst="rect">
            <a:avLst/>
          </a:prstGeom>
        </p:spPr>
        <p:txBody>
          <a:bodyPr anchor="t" rtlCol="false" tIns="0" lIns="0" bIns="0" rIns="0">
            <a:spAutoFit/>
          </a:bodyPr>
          <a:lstStyle/>
          <a:p>
            <a:pPr algn="ctr">
              <a:lnSpc>
                <a:spcPts val="2800"/>
              </a:lnSpc>
            </a:pPr>
            <a:r>
              <a:rPr lang="en-US" sz="2000" b="true">
                <a:solidFill>
                  <a:srgbClr val="1C1A19"/>
                </a:solidFill>
                <a:latin typeface="Aileron Bold"/>
                <a:ea typeface="Aileron Bold"/>
                <a:cs typeface="Aileron Bold"/>
                <a:sym typeface="Aileron Bold"/>
              </a:rPr>
              <a:t>Economics ‘25</a:t>
            </a:r>
          </a:p>
          <a:p>
            <a:pPr algn="ctr">
              <a:lnSpc>
                <a:spcPts val="2800"/>
              </a:lnSpc>
              <a:spcBef>
                <a:spcPct val="0"/>
              </a:spcBef>
            </a:pPr>
            <a:r>
              <a:rPr lang="en-US" b="true" sz="2000">
                <a:solidFill>
                  <a:srgbClr val="1C1A19"/>
                </a:solidFill>
                <a:latin typeface="Aileron Bold"/>
                <a:ea typeface="Aileron Bold"/>
                <a:cs typeface="Aileron Bold"/>
                <a:sym typeface="Aileron Bold"/>
              </a:rPr>
              <a:t>Hong Kong</a:t>
            </a:r>
          </a:p>
        </p:txBody>
      </p:sp>
      <p:sp>
        <p:nvSpPr>
          <p:cNvPr name="Freeform 8" id="8"/>
          <p:cNvSpPr/>
          <p:nvPr/>
        </p:nvSpPr>
        <p:spPr>
          <a:xfrm flipH="false" flipV="false" rot="0">
            <a:off x="52948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2"/>
            <a:stretch>
              <a:fillRect l="0" t="0" r="0" b="0"/>
            </a:stretch>
          </a:blipFill>
        </p:spPr>
      </p:sp>
      <p:sp>
        <p:nvSpPr>
          <p:cNvPr name="Freeform 9" id="9"/>
          <p:cNvSpPr/>
          <p:nvPr/>
        </p:nvSpPr>
        <p:spPr>
          <a:xfrm flipH="false" flipV="false" rot="0">
            <a:off x="141276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3"/>
            <a:stretch>
              <a:fillRect l="0" t="0" r="0" b="0"/>
            </a:stretch>
          </a:blipFill>
        </p:spPr>
      </p:sp>
      <p:sp>
        <p:nvSpPr>
          <p:cNvPr name="Freeform 10" id="10"/>
          <p:cNvSpPr/>
          <p:nvPr/>
        </p:nvSpPr>
        <p:spPr>
          <a:xfrm flipH="false" flipV="false" rot="0">
            <a:off x="9707439" y="5323878"/>
            <a:ext cx="3287745" cy="3283627"/>
          </a:xfrm>
          <a:custGeom>
            <a:avLst/>
            <a:gdLst/>
            <a:ahLst/>
            <a:cxnLst/>
            <a:rect r="r" b="b" t="t" l="l"/>
            <a:pathLst>
              <a:path h="3283627" w="3287745">
                <a:moveTo>
                  <a:pt x="0" y="0"/>
                </a:moveTo>
                <a:lnTo>
                  <a:pt x="3287745" y="0"/>
                </a:lnTo>
                <a:lnTo>
                  <a:pt x="3287745" y="3283627"/>
                </a:lnTo>
                <a:lnTo>
                  <a:pt x="0" y="3283627"/>
                </a:lnTo>
                <a:lnTo>
                  <a:pt x="0" y="0"/>
                </a:lnTo>
                <a:close/>
              </a:path>
            </a:pathLst>
          </a:custGeom>
          <a:blipFill>
            <a:blip r:embed="rId4"/>
            <a:stretch>
              <a:fillRect l="-53063" t="0" r="-42126" b="-29557"/>
            </a:stretch>
          </a:blipFill>
        </p:spPr>
      </p:sp>
      <p:sp>
        <p:nvSpPr>
          <p:cNvPr name="TextBox 11" id="11"/>
          <p:cNvSpPr txBox="true"/>
          <p:nvPr/>
        </p:nvSpPr>
        <p:spPr>
          <a:xfrm rot="0">
            <a:off x="9665647" y="3609081"/>
            <a:ext cx="3371281" cy="839120"/>
          </a:xfrm>
          <a:prstGeom prst="rect">
            <a:avLst/>
          </a:prstGeom>
        </p:spPr>
        <p:txBody>
          <a:bodyPr anchor="t" rtlCol="false" tIns="0" lIns="0" bIns="0" rIns="0">
            <a:spAutoFit/>
          </a:bodyPr>
          <a:lstStyle/>
          <a:p>
            <a:pPr algn="ctr">
              <a:lnSpc>
                <a:spcPts val="6384"/>
              </a:lnSpc>
            </a:pPr>
            <a:r>
              <a:rPr lang="en-US" sz="6139">
                <a:solidFill>
                  <a:srgbClr val="1C1A19"/>
                </a:solidFill>
                <a:latin typeface="Aileron"/>
                <a:ea typeface="Aileron"/>
                <a:cs typeface="Aileron"/>
                <a:sym typeface="Aileron"/>
              </a:rPr>
              <a:t>Zijian</a:t>
            </a:r>
          </a:p>
        </p:txBody>
      </p:sp>
      <p:sp>
        <p:nvSpPr>
          <p:cNvPr name="TextBox 12" id="12"/>
          <p:cNvSpPr txBox="true"/>
          <p:nvPr/>
        </p:nvSpPr>
        <p:spPr>
          <a:xfrm rot="0">
            <a:off x="9375048" y="4400576"/>
            <a:ext cx="3952527" cy="701609"/>
          </a:xfrm>
          <a:prstGeom prst="rect">
            <a:avLst/>
          </a:prstGeom>
        </p:spPr>
        <p:txBody>
          <a:bodyPr anchor="t" rtlCol="false" tIns="0" lIns="0" bIns="0" rIns="0">
            <a:spAutoFit/>
          </a:bodyPr>
          <a:lstStyle/>
          <a:p>
            <a:pPr algn="ctr">
              <a:lnSpc>
                <a:spcPts val="2800"/>
              </a:lnSpc>
            </a:pPr>
            <a:r>
              <a:rPr lang="en-US" sz="2000" b="true">
                <a:solidFill>
                  <a:srgbClr val="1C1A19"/>
                </a:solidFill>
                <a:latin typeface="Aileron Bold"/>
                <a:ea typeface="Aileron Bold"/>
                <a:cs typeface="Aileron Bold"/>
                <a:sym typeface="Aileron Bold"/>
              </a:rPr>
              <a:t>Symsys ‘26</a:t>
            </a:r>
          </a:p>
          <a:p>
            <a:pPr algn="ctr">
              <a:lnSpc>
                <a:spcPts val="2800"/>
              </a:lnSpc>
              <a:spcBef>
                <a:spcPct val="0"/>
              </a:spcBef>
            </a:pPr>
            <a:r>
              <a:rPr lang="en-US" b="true" sz="2000">
                <a:solidFill>
                  <a:srgbClr val="1C1A19"/>
                </a:solidFill>
                <a:latin typeface="Aileron Bold"/>
                <a:ea typeface="Aileron Bold"/>
                <a:cs typeface="Aileron Bold"/>
                <a:sym typeface="Aileron Bold"/>
              </a:rPr>
              <a:t>Chengdu, China</a:t>
            </a:r>
          </a:p>
        </p:txBody>
      </p:sp>
      <p:sp>
        <p:nvSpPr>
          <p:cNvPr name="TextBox 13" id="13"/>
          <p:cNvSpPr txBox="true"/>
          <p:nvPr/>
        </p:nvSpPr>
        <p:spPr>
          <a:xfrm rot="0">
            <a:off x="14080270" y="3609081"/>
            <a:ext cx="3371281" cy="839120"/>
          </a:xfrm>
          <a:prstGeom prst="rect">
            <a:avLst/>
          </a:prstGeom>
        </p:spPr>
        <p:txBody>
          <a:bodyPr anchor="t" rtlCol="false" tIns="0" lIns="0" bIns="0" rIns="0">
            <a:spAutoFit/>
          </a:bodyPr>
          <a:lstStyle/>
          <a:p>
            <a:pPr algn="ctr">
              <a:lnSpc>
                <a:spcPts val="6384"/>
              </a:lnSpc>
            </a:pPr>
            <a:r>
              <a:rPr lang="en-US" sz="6139">
                <a:solidFill>
                  <a:srgbClr val="1C1A19"/>
                </a:solidFill>
                <a:latin typeface="Aileron"/>
                <a:ea typeface="Aileron"/>
                <a:cs typeface="Aileron"/>
                <a:sym typeface="Aileron"/>
              </a:rPr>
              <a:t>Eric</a:t>
            </a:r>
          </a:p>
        </p:txBody>
      </p:sp>
      <p:sp>
        <p:nvSpPr>
          <p:cNvPr name="TextBox 14" id="14"/>
          <p:cNvSpPr txBox="true"/>
          <p:nvPr/>
        </p:nvSpPr>
        <p:spPr>
          <a:xfrm rot="0">
            <a:off x="13789671" y="4396431"/>
            <a:ext cx="3952527" cy="701609"/>
          </a:xfrm>
          <a:prstGeom prst="rect">
            <a:avLst/>
          </a:prstGeom>
        </p:spPr>
        <p:txBody>
          <a:bodyPr anchor="t" rtlCol="false" tIns="0" lIns="0" bIns="0" rIns="0">
            <a:spAutoFit/>
          </a:bodyPr>
          <a:lstStyle/>
          <a:p>
            <a:pPr algn="ctr">
              <a:lnSpc>
                <a:spcPts val="2800"/>
              </a:lnSpc>
            </a:pPr>
            <a:r>
              <a:rPr lang="en-US" sz="2000" b="true">
                <a:solidFill>
                  <a:srgbClr val="1C1A19"/>
                </a:solidFill>
                <a:latin typeface="Aileron Bold"/>
                <a:ea typeface="Aileron Bold"/>
                <a:cs typeface="Aileron Bold"/>
                <a:sym typeface="Aileron Bold"/>
              </a:rPr>
              <a:t>CS ‘24</a:t>
            </a:r>
          </a:p>
          <a:p>
            <a:pPr algn="ctr">
              <a:lnSpc>
                <a:spcPts val="2800"/>
              </a:lnSpc>
              <a:spcBef>
                <a:spcPct val="0"/>
              </a:spcBef>
            </a:pPr>
            <a:r>
              <a:rPr lang="en-US" b="true" sz="2000">
                <a:solidFill>
                  <a:srgbClr val="1C1A19"/>
                </a:solidFill>
                <a:latin typeface="Aileron Bold"/>
                <a:ea typeface="Aileron Bold"/>
                <a:cs typeface="Aileron Bold"/>
                <a:sym typeface="Aileron Bold"/>
              </a:rPr>
              <a:t>California</a:t>
            </a:r>
          </a:p>
        </p:txBody>
      </p:sp>
      <p:sp>
        <p:nvSpPr>
          <p:cNvPr name="TextBox 15" id="15"/>
          <p:cNvSpPr txBox="true"/>
          <p:nvPr/>
        </p:nvSpPr>
        <p:spPr>
          <a:xfrm rot="0">
            <a:off x="5251023" y="3609081"/>
            <a:ext cx="3371281" cy="839120"/>
          </a:xfrm>
          <a:prstGeom prst="rect">
            <a:avLst/>
          </a:prstGeom>
        </p:spPr>
        <p:txBody>
          <a:bodyPr anchor="t" rtlCol="false" tIns="0" lIns="0" bIns="0" rIns="0">
            <a:spAutoFit/>
          </a:bodyPr>
          <a:lstStyle/>
          <a:p>
            <a:pPr algn="ctr">
              <a:lnSpc>
                <a:spcPts val="6384"/>
              </a:lnSpc>
            </a:pPr>
            <a:r>
              <a:rPr lang="en-US" sz="6139">
                <a:solidFill>
                  <a:srgbClr val="1C1A19"/>
                </a:solidFill>
                <a:latin typeface="Aileron"/>
                <a:ea typeface="Aileron"/>
                <a:cs typeface="Aileron"/>
                <a:sym typeface="Aileron"/>
              </a:rPr>
              <a:t>Steve</a:t>
            </a:r>
          </a:p>
        </p:txBody>
      </p:sp>
      <p:sp>
        <p:nvSpPr>
          <p:cNvPr name="TextBox 16" id="16"/>
          <p:cNvSpPr txBox="true"/>
          <p:nvPr/>
        </p:nvSpPr>
        <p:spPr>
          <a:xfrm rot="0">
            <a:off x="4960425" y="4400576"/>
            <a:ext cx="3952527" cy="701609"/>
          </a:xfrm>
          <a:prstGeom prst="rect">
            <a:avLst/>
          </a:prstGeom>
        </p:spPr>
        <p:txBody>
          <a:bodyPr anchor="t" rtlCol="false" tIns="0" lIns="0" bIns="0" rIns="0">
            <a:spAutoFit/>
          </a:bodyPr>
          <a:lstStyle/>
          <a:p>
            <a:pPr algn="ctr">
              <a:lnSpc>
                <a:spcPts val="2800"/>
              </a:lnSpc>
            </a:pPr>
            <a:r>
              <a:rPr lang="en-US" sz="2000" b="true">
                <a:solidFill>
                  <a:srgbClr val="1C1A19"/>
                </a:solidFill>
                <a:latin typeface="Aileron Bold"/>
                <a:ea typeface="Aileron Bold"/>
                <a:cs typeface="Aileron Bold"/>
                <a:sym typeface="Aileron Bold"/>
              </a:rPr>
              <a:t>CS ‘25</a:t>
            </a:r>
          </a:p>
          <a:p>
            <a:pPr algn="ctr">
              <a:lnSpc>
                <a:spcPts val="2800"/>
              </a:lnSpc>
              <a:spcBef>
                <a:spcPct val="0"/>
              </a:spcBef>
            </a:pPr>
            <a:r>
              <a:rPr lang="en-US" b="true" sz="2000">
                <a:solidFill>
                  <a:srgbClr val="1C1A19"/>
                </a:solidFill>
                <a:latin typeface="Aileron Bold"/>
                <a:ea typeface="Aileron Bold"/>
                <a:cs typeface="Aileron Bold"/>
                <a:sym typeface="Aileron Bold"/>
              </a:rPr>
              <a:t>California</a:t>
            </a:r>
          </a:p>
        </p:txBody>
      </p:sp>
      <p:sp>
        <p:nvSpPr>
          <p:cNvPr name="Freeform 17" id="17"/>
          <p:cNvSpPr/>
          <p:nvPr/>
        </p:nvSpPr>
        <p:spPr>
          <a:xfrm flipH="false" flipV="false" rot="0">
            <a:off x="954096" y="5353920"/>
            <a:ext cx="3253584" cy="3253584"/>
          </a:xfrm>
          <a:custGeom>
            <a:avLst/>
            <a:gdLst/>
            <a:ahLst/>
            <a:cxnLst/>
            <a:rect r="r" b="b" t="t" l="l"/>
            <a:pathLst>
              <a:path h="3253584" w="3253584">
                <a:moveTo>
                  <a:pt x="0" y="0"/>
                </a:moveTo>
                <a:lnTo>
                  <a:pt x="3253585" y="0"/>
                </a:lnTo>
                <a:lnTo>
                  <a:pt x="3253585" y="3253585"/>
                </a:lnTo>
                <a:lnTo>
                  <a:pt x="0" y="3253585"/>
                </a:lnTo>
                <a:lnTo>
                  <a:pt x="0" y="0"/>
                </a:lnTo>
                <a:close/>
              </a:path>
            </a:pathLst>
          </a:custGeom>
          <a:blipFill>
            <a:blip r:embed="rId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3767996"/>
            <a:ext cx="10857850" cy="3132007"/>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Prototype implementation</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31.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4894873"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Tools we used &amp; plan to use </a:t>
            </a:r>
          </a:p>
        </p:txBody>
      </p:sp>
      <p:sp>
        <p:nvSpPr>
          <p:cNvPr name="TextBox 6" id="6"/>
          <p:cNvSpPr txBox="true"/>
          <p:nvPr/>
        </p:nvSpPr>
        <p:spPr>
          <a:xfrm rot="0">
            <a:off x="1028700" y="2522023"/>
            <a:ext cx="14894873" cy="7070725"/>
          </a:xfrm>
          <a:prstGeom prst="rect">
            <a:avLst/>
          </a:prstGeom>
        </p:spPr>
        <p:txBody>
          <a:bodyPr anchor="t" rtlCol="false" tIns="0" lIns="0" bIns="0" rIns="0">
            <a:spAutoFit/>
          </a:bodyPr>
          <a:lstStyle/>
          <a:p>
            <a:pPr algn="l">
              <a:lnSpc>
                <a:spcPts val="7000"/>
              </a:lnSpc>
            </a:pPr>
            <a:r>
              <a:rPr lang="en-US" sz="3500" b="true">
                <a:solidFill>
                  <a:srgbClr val="000000"/>
                </a:solidFill>
                <a:latin typeface="Arimo Bold"/>
                <a:ea typeface="Arimo Bold"/>
                <a:cs typeface="Arimo Bold"/>
                <a:sym typeface="Arimo Bold"/>
              </a:rPr>
              <a:t>We have used these tools so far: </a:t>
            </a:r>
          </a:p>
          <a:p>
            <a:pPr algn="l" marL="647700" indent="-323850" lvl="1">
              <a:lnSpc>
                <a:spcPts val="6000"/>
              </a:lnSpc>
              <a:buAutoNum type="arabicPeriod" startAt="1"/>
            </a:pPr>
            <a:r>
              <a:rPr lang="en-US" sz="3000">
                <a:solidFill>
                  <a:srgbClr val="000000"/>
                </a:solidFill>
                <a:latin typeface="Arimo"/>
                <a:ea typeface="Arimo"/>
                <a:cs typeface="Arimo"/>
                <a:sym typeface="Arimo"/>
              </a:rPr>
              <a:t>React Native </a:t>
            </a:r>
          </a:p>
          <a:p>
            <a:pPr algn="l" marL="647700" indent="-323850" lvl="1">
              <a:lnSpc>
                <a:spcPts val="6000"/>
              </a:lnSpc>
              <a:buAutoNum type="arabicPeriod" startAt="1"/>
            </a:pPr>
            <a:r>
              <a:rPr lang="en-US" sz="3000">
                <a:solidFill>
                  <a:srgbClr val="000000"/>
                </a:solidFill>
                <a:latin typeface="Arimo"/>
                <a:ea typeface="Arimo"/>
                <a:cs typeface="Arimo"/>
                <a:sym typeface="Arimo"/>
              </a:rPr>
              <a:t>Expo </a:t>
            </a:r>
          </a:p>
          <a:p>
            <a:pPr algn="l" marL="647700" indent="-323850" lvl="1">
              <a:lnSpc>
                <a:spcPts val="6000"/>
              </a:lnSpc>
              <a:buAutoNum type="arabicPeriod" startAt="1"/>
            </a:pPr>
            <a:r>
              <a:rPr lang="en-US" sz="3000">
                <a:solidFill>
                  <a:srgbClr val="000000"/>
                </a:solidFill>
                <a:latin typeface="Arimo"/>
                <a:ea typeface="Arimo"/>
                <a:cs typeface="Arimo"/>
                <a:sym typeface="Arimo"/>
              </a:rPr>
              <a:t>Vscode </a:t>
            </a:r>
          </a:p>
          <a:p>
            <a:pPr algn="l" marL="647700" indent="-323850" lvl="1">
              <a:lnSpc>
                <a:spcPts val="6000"/>
              </a:lnSpc>
              <a:buAutoNum type="arabicPeriod" startAt="1"/>
            </a:pPr>
            <a:r>
              <a:rPr lang="en-US" sz="3000">
                <a:solidFill>
                  <a:srgbClr val="000000"/>
                </a:solidFill>
                <a:latin typeface="Arimo"/>
                <a:ea typeface="Arimo"/>
                <a:cs typeface="Arimo"/>
                <a:sym typeface="Arimo"/>
              </a:rPr>
              <a:t>Figma </a:t>
            </a:r>
          </a:p>
          <a:p>
            <a:pPr algn="l">
              <a:lnSpc>
                <a:spcPts val="6000"/>
              </a:lnSpc>
            </a:pPr>
          </a:p>
          <a:p>
            <a:pPr algn="l">
              <a:lnSpc>
                <a:spcPts val="7000"/>
              </a:lnSpc>
            </a:pPr>
            <a:r>
              <a:rPr lang="en-US" sz="3500" b="true">
                <a:solidFill>
                  <a:srgbClr val="000000"/>
                </a:solidFill>
                <a:latin typeface="Arimo Bold"/>
                <a:ea typeface="Arimo Bold"/>
                <a:cs typeface="Arimo Bold"/>
                <a:sym typeface="Arimo Bold"/>
              </a:rPr>
              <a:t>We plan to also use these tools going forward: </a:t>
            </a:r>
          </a:p>
          <a:p>
            <a:pPr algn="l" marL="647700" indent="-323850" lvl="1">
              <a:lnSpc>
                <a:spcPts val="6000"/>
              </a:lnSpc>
              <a:buAutoNum type="arabicPeriod" startAt="1"/>
            </a:pPr>
            <a:r>
              <a:rPr lang="en-US" sz="3000">
                <a:solidFill>
                  <a:srgbClr val="000000"/>
                </a:solidFill>
                <a:latin typeface="Arimo"/>
                <a:ea typeface="Arimo"/>
                <a:cs typeface="Arimo"/>
                <a:sym typeface="Arimo"/>
              </a:rPr>
              <a:t>Supabase </a:t>
            </a:r>
          </a:p>
          <a:p>
            <a:pPr algn="l" marL="647700" indent="-323850" lvl="1">
              <a:lnSpc>
                <a:spcPts val="6000"/>
              </a:lnSpc>
              <a:buAutoNum type="arabicPeriod" startAt="1"/>
            </a:pPr>
            <a:r>
              <a:rPr lang="en-US" sz="3000">
                <a:solidFill>
                  <a:srgbClr val="000000"/>
                </a:solidFill>
                <a:latin typeface="Arimo"/>
                <a:ea typeface="Arimo"/>
                <a:cs typeface="Arimo"/>
                <a:sym typeface="Arimo"/>
              </a:rPr>
              <a:t>Gemini </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4894873"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implemented so far  </a:t>
            </a:r>
          </a:p>
        </p:txBody>
      </p:sp>
      <p:sp>
        <p:nvSpPr>
          <p:cNvPr name="TextBox 6" id="6"/>
          <p:cNvSpPr txBox="true"/>
          <p:nvPr/>
        </p:nvSpPr>
        <p:spPr>
          <a:xfrm rot="0">
            <a:off x="1028700" y="2334582"/>
            <a:ext cx="14894873" cy="6816726"/>
          </a:xfrm>
          <a:prstGeom prst="rect">
            <a:avLst/>
          </a:prstGeom>
        </p:spPr>
        <p:txBody>
          <a:bodyPr anchor="t" rtlCol="false" tIns="0" lIns="0" bIns="0" rIns="0">
            <a:spAutoFit/>
          </a:bodyPr>
          <a:lstStyle/>
          <a:p>
            <a:pPr algn="l" marL="755651" indent="-377825" lvl="1">
              <a:lnSpc>
                <a:spcPts val="4900"/>
              </a:lnSpc>
              <a:buAutoNum type="arabicPeriod" startAt="1"/>
            </a:pPr>
            <a:r>
              <a:rPr lang="en-US" sz="3500">
                <a:solidFill>
                  <a:srgbClr val="000000"/>
                </a:solidFill>
                <a:latin typeface="Arimo"/>
                <a:ea typeface="Arimo"/>
                <a:cs typeface="Arimo"/>
                <a:sym typeface="Arimo"/>
              </a:rPr>
              <a:t>Login/Sign Up flow </a:t>
            </a:r>
          </a:p>
          <a:p>
            <a:pPr algn="l" marL="1511301" indent="-503767" lvl="2">
              <a:lnSpc>
                <a:spcPts val="4900"/>
              </a:lnSpc>
              <a:buAutoNum type="alphaLcPeriod" startAt="1"/>
            </a:pPr>
            <a:r>
              <a:rPr lang="en-US" sz="3500">
                <a:solidFill>
                  <a:srgbClr val="000000"/>
                </a:solidFill>
                <a:latin typeface="Arimo"/>
                <a:ea typeface="Arimo"/>
                <a:cs typeface="Arimo"/>
                <a:sym typeface="Arimo"/>
              </a:rPr>
              <a:t>User signs in as counselor </a:t>
            </a:r>
          </a:p>
          <a:p>
            <a:pPr algn="l" marL="1511301" indent="-503767" lvl="2">
              <a:lnSpc>
                <a:spcPts val="4900"/>
              </a:lnSpc>
              <a:buAutoNum type="alphaLcPeriod" startAt="1"/>
            </a:pPr>
            <a:r>
              <a:rPr lang="en-US" sz="3500">
                <a:solidFill>
                  <a:srgbClr val="000000"/>
                </a:solidFill>
                <a:latin typeface="Arimo"/>
                <a:ea typeface="Arimo"/>
                <a:cs typeface="Arimo"/>
                <a:sym typeface="Arimo"/>
              </a:rPr>
              <a:t>User can choose to login/sign up </a:t>
            </a:r>
          </a:p>
          <a:p>
            <a:pPr algn="l" marL="755651" indent="-377825" lvl="1">
              <a:lnSpc>
                <a:spcPts val="4900"/>
              </a:lnSpc>
              <a:buAutoNum type="arabicPeriod" startAt="1"/>
            </a:pPr>
            <a:r>
              <a:rPr lang="en-US" sz="3500">
                <a:solidFill>
                  <a:srgbClr val="000000"/>
                </a:solidFill>
                <a:latin typeface="Arimo"/>
                <a:ea typeface="Arimo"/>
                <a:cs typeface="Arimo"/>
                <a:sym typeface="Arimo"/>
              </a:rPr>
              <a:t>Navbar </a:t>
            </a:r>
          </a:p>
          <a:p>
            <a:pPr algn="l" marL="755651" indent="-377825" lvl="1">
              <a:lnSpc>
                <a:spcPts val="4900"/>
              </a:lnSpc>
              <a:buAutoNum type="arabicPeriod" startAt="1"/>
            </a:pPr>
            <a:r>
              <a:rPr lang="en-US" b="true" sz="3500">
                <a:solidFill>
                  <a:srgbClr val="000000"/>
                </a:solidFill>
                <a:latin typeface="Arimo Bold"/>
                <a:ea typeface="Arimo Bold"/>
                <a:cs typeface="Arimo Bold"/>
                <a:sym typeface="Arimo Bold"/>
              </a:rPr>
              <a:t>Complex </a:t>
            </a:r>
            <a:r>
              <a:rPr lang="en-US" sz="3500">
                <a:solidFill>
                  <a:srgbClr val="000000"/>
                </a:solidFill>
                <a:latin typeface="Arimo"/>
                <a:ea typeface="Arimo"/>
                <a:cs typeface="Arimo"/>
                <a:sym typeface="Arimo"/>
              </a:rPr>
              <a:t>task </a:t>
            </a:r>
          </a:p>
          <a:p>
            <a:pPr algn="l" marL="1511301" indent="-503767" lvl="2">
              <a:lnSpc>
                <a:spcPts val="4900"/>
              </a:lnSpc>
              <a:buAutoNum type="alphaLcPeriod" startAt="1"/>
            </a:pPr>
            <a:r>
              <a:rPr lang="en-US" sz="3500">
                <a:solidFill>
                  <a:srgbClr val="000000"/>
                </a:solidFill>
                <a:latin typeface="Arimo"/>
                <a:ea typeface="Arimo"/>
                <a:cs typeface="Arimo"/>
                <a:sym typeface="Arimo"/>
              </a:rPr>
              <a:t>My students page </a:t>
            </a:r>
          </a:p>
          <a:p>
            <a:pPr algn="l" marL="1511301" indent="-503767" lvl="2">
              <a:lnSpc>
                <a:spcPts val="4900"/>
              </a:lnSpc>
              <a:buAutoNum type="alphaLcPeriod" startAt="1"/>
            </a:pPr>
            <a:r>
              <a:rPr lang="en-US" sz="3500">
                <a:solidFill>
                  <a:srgbClr val="000000"/>
                </a:solidFill>
                <a:latin typeface="Arimo"/>
                <a:ea typeface="Arimo"/>
                <a:cs typeface="Arimo"/>
                <a:sym typeface="Arimo"/>
              </a:rPr>
              <a:t>Students Profile </a:t>
            </a:r>
          </a:p>
          <a:p>
            <a:pPr algn="l" marL="1511301" indent="-503767" lvl="2">
              <a:lnSpc>
                <a:spcPts val="4900"/>
              </a:lnSpc>
              <a:buAutoNum type="alphaLcPeriod" startAt="1"/>
            </a:pPr>
            <a:r>
              <a:rPr lang="en-US" sz="3500">
                <a:solidFill>
                  <a:srgbClr val="000000"/>
                </a:solidFill>
                <a:latin typeface="Arimo"/>
                <a:ea typeface="Arimo"/>
                <a:cs typeface="Arimo"/>
                <a:sym typeface="Arimo"/>
              </a:rPr>
              <a:t>AI insights on [student name]</a:t>
            </a:r>
          </a:p>
          <a:p>
            <a:pPr algn="l" marL="2266952" indent="-566738" lvl="3">
              <a:lnSpc>
                <a:spcPts val="4900"/>
              </a:lnSpc>
              <a:buAutoNum type="romanLcPeriod" startAt="1"/>
            </a:pPr>
            <a:r>
              <a:rPr lang="en-US" sz="3500">
                <a:solidFill>
                  <a:srgbClr val="000000"/>
                </a:solidFill>
                <a:latin typeface="Arimo"/>
                <a:ea typeface="Arimo"/>
                <a:cs typeface="Arimo"/>
                <a:sym typeface="Arimo"/>
              </a:rPr>
              <a:t>View recommended actions </a:t>
            </a:r>
          </a:p>
          <a:p>
            <a:pPr algn="l" marL="2266952" indent="-566738" lvl="3">
              <a:lnSpc>
                <a:spcPts val="4900"/>
              </a:lnSpc>
              <a:buAutoNum type="romanLcPeriod" startAt="1"/>
            </a:pPr>
            <a:r>
              <a:rPr lang="en-US" sz="3500">
                <a:solidFill>
                  <a:srgbClr val="000000"/>
                </a:solidFill>
                <a:latin typeface="Arimo"/>
                <a:ea typeface="Arimo"/>
                <a:cs typeface="Arimo"/>
                <a:sym typeface="Arimo"/>
              </a:rPr>
              <a:t>Sent insight &amp; action to student </a:t>
            </a:r>
          </a:p>
          <a:p>
            <a:pPr algn="l" marL="2266952" indent="-566738" lvl="3">
              <a:lnSpc>
                <a:spcPts val="4900"/>
              </a:lnSpc>
              <a:buAutoNum type="romanLcPeriod" startAt="1"/>
            </a:pPr>
            <a:r>
              <a:rPr lang="en-US" sz="3500">
                <a:solidFill>
                  <a:srgbClr val="000000"/>
                </a:solidFill>
                <a:latin typeface="Arimo"/>
                <a:ea typeface="Arimo"/>
                <a:cs typeface="Arimo"/>
                <a:sym typeface="Arimo"/>
              </a:rPr>
              <a:t>Alert of action being successful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156328" y="3085924"/>
            <a:ext cx="9290314" cy="5736769"/>
          </a:xfrm>
          <a:custGeom>
            <a:avLst/>
            <a:gdLst/>
            <a:ahLst/>
            <a:cxnLst/>
            <a:rect r="r" b="b" t="t" l="l"/>
            <a:pathLst>
              <a:path h="5736769" w="9290314">
                <a:moveTo>
                  <a:pt x="0" y="0"/>
                </a:moveTo>
                <a:lnTo>
                  <a:pt x="9290314" y="0"/>
                </a:lnTo>
                <a:lnTo>
                  <a:pt x="9290314" y="5736769"/>
                </a:lnTo>
                <a:lnTo>
                  <a:pt x="0" y="5736769"/>
                </a:lnTo>
                <a:lnTo>
                  <a:pt x="0" y="0"/>
                </a:lnTo>
                <a:close/>
              </a:path>
            </a:pathLst>
          </a:custGeom>
          <a:blipFill>
            <a:blip r:embed="rId2"/>
            <a:stretch>
              <a:fillRect l="0" t="0" r="0" b="0"/>
            </a:stretch>
          </a:blipFill>
        </p:spPr>
      </p:sp>
      <p:sp>
        <p:nvSpPr>
          <p:cNvPr name="Freeform 6" id="6"/>
          <p:cNvSpPr/>
          <p:nvPr/>
        </p:nvSpPr>
        <p:spPr>
          <a:xfrm flipH="false" flipV="false" rot="0">
            <a:off x="10921159" y="2951578"/>
            <a:ext cx="2770019" cy="6005461"/>
          </a:xfrm>
          <a:custGeom>
            <a:avLst/>
            <a:gdLst/>
            <a:ahLst/>
            <a:cxnLst/>
            <a:rect r="r" b="b" t="t" l="l"/>
            <a:pathLst>
              <a:path h="6005461" w="2770019">
                <a:moveTo>
                  <a:pt x="0" y="0"/>
                </a:moveTo>
                <a:lnTo>
                  <a:pt x="2770019" y="0"/>
                </a:lnTo>
                <a:lnTo>
                  <a:pt x="2770019" y="6005461"/>
                </a:lnTo>
                <a:lnTo>
                  <a:pt x="0" y="6005461"/>
                </a:lnTo>
                <a:lnTo>
                  <a:pt x="0" y="0"/>
                </a:lnTo>
                <a:close/>
              </a:path>
            </a:pathLst>
          </a:custGeom>
          <a:blipFill>
            <a:blip r:embed="rId3"/>
            <a:stretch>
              <a:fillRect l="0" t="0" r="0" b="0"/>
            </a:stretch>
          </a:blipFill>
        </p:spPr>
      </p:sp>
      <p:sp>
        <p:nvSpPr>
          <p:cNvPr name="Freeform 7" id="7"/>
          <p:cNvSpPr/>
          <p:nvPr/>
        </p:nvSpPr>
        <p:spPr>
          <a:xfrm flipH="false" flipV="false" rot="0">
            <a:off x="14327153" y="2951578"/>
            <a:ext cx="2770019" cy="6005461"/>
          </a:xfrm>
          <a:custGeom>
            <a:avLst/>
            <a:gdLst/>
            <a:ahLst/>
            <a:cxnLst/>
            <a:rect r="r" b="b" t="t" l="l"/>
            <a:pathLst>
              <a:path h="6005461" w="2770019">
                <a:moveTo>
                  <a:pt x="0" y="0"/>
                </a:moveTo>
                <a:lnTo>
                  <a:pt x="2770019" y="0"/>
                </a:lnTo>
                <a:lnTo>
                  <a:pt x="2770019" y="6005461"/>
                </a:lnTo>
                <a:lnTo>
                  <a:pt x="0" y="6005461"/>
                </a:lnTo>
                <a:lnTo>
                  <a:pt x="0" y="0"/>
                </a:lnTo>
                <a:close/>
              </a:path>
            </a:pathLst>
          </a:custGeom>
          <a:blipFill>
            <a:blip r:embed="rId4"/>
            <a:stretch>
              <a:fillRect l="0" t="0" r="0" b="0"/>
            </a:stretch>
          </a:blipFill>
        </p:spPr>
      </p:sp>
      <p:sp>
        <p:nvSpPr>
          <p:cNvPr name="TextBox 8" id="8"/>
          <p:cNvSpPr txBox="true"/>
          <p:nvPr/>
        </p:nvSpPr>
        <p:spPr>
          <a:xfrm rot="0">
            <a:off x="1028700" y="1257300"/>
            <a:ext cx="16130439"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implemented - log in/sign up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6302695" y="2487234"/>
            <a:ext cx="5582449" cy="8179412"/>
          </a:xfrm>
          <a:custGeom>
            <a:avLst/>
            <a:gdLst/>
            <a:ahLst/>
            <a:cxnLst/>
            <a:rect r="r" b="b" t="t" l="l"/>
            <a:pathLst>
              <a:path h="8179412" w="5582449">
                <a:moveTo>
                  <a:pt x="0" y="0"/>
                </a:moveTo>
                <a:lnTo>
                  <a:pt x="5582449" y="0"/>
                </a:lnTo>
                <a:lnTo>
                  <a:pt x="5582449" y="8179413"/>
                </a:lnTo>
                <a:lnTo>
                  <a:pt x="0" y="8179413"/>
                </a:lnTo>
                <a:lnTo>
                  <a:pt x="0" y="0"/>
                </a:lnTo>
                <a:close/>
              </a:path>
            </a:pathLst>
          </a:custGeom>
          <a:blipFill>
            <a:blip r:embed="rId2"/>
            <a:stretch>
              <a:fillRect l="0" t="0" r="0" b="0"/>
            </a:stretch>
          </a:blipFill>
        </p:spPr>
      </p:sp>
      <p:sp>
        <p:nvSpPr>
          <p:cNvPr name="TextBox 6" id="6"/>
          <p:cNvSpPr txBox="true"/>
          <p:nvPr/>
        </p:nvSpPr>
        <p:spPr>
          <a:xfrm rot="0">
            <a:off x="1028700" y="1257300"/>
            <a:ext cx="16130439"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implemented - navbar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0" y="2998722"/>
            <a:ext cx="17805840" cy="6757212"/>
          </a:xfrm>
          <a:custGeom>
            <a:avLst/>
            <a:gdLst/>
            <a:ahLst/>
            <a:cxnLst/>
            <a:rect r="r" b="b" t="t" l="l"/>
            <a:pathLst>
              <a:path h="6757212" w="17805840">
                <a:moveTo>
                  <a:pt x="0" y="0"/>
                </a:moveTo>
                <a:lnTo>
                  <a:pt x="17805840" y="0"/>
                </a:lnTo>
                <a:lnTo>
                  <a:pt x="17805840" y="6757213"/>
                </a:lnTo>
                <a:lnTo>
                  <a:pt x="0" y="6757213"/>
                </a:lnTo>
                <a:lnTo>
                  <a:pt x="0" y="0"/>
                </a:lnTo>
                <a:close/>
              </a:path>
            </a:pathLst>
          </a:custGeom>
          <a:blipFill>
            <a:blip r:embed="rId2"/>
            <a:stretch>
              <a:fillRect l="0" t="0" r="-35533" b="0"/>
            </a:stretch>
          </a:blipFill>
        </p:spPr>
      </p:sp>
      <p:sp>
        <p:nvSpPr>
          <p:cNvPr name="TextBox 6" id="6"/>
          <p:cNvSpPr txBox="true"/>
          <p:nvPr/>
        </p:nvSpPr>
        <p:spPr>
          <a:xfrm rot="0">
            <a:off x="1028700" y="1257300"/>
            <a:ext cx="15705681"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implemented - complex task </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4894873"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to be implemented </a:t>
            </a:r>
          </a:p>
        </p:txBody>
      </p:sp>
      <p:sp>
        <p:nvSpPr>
          <p:cNvPr name="TextBox 6" id="6"/>
          <p:cNvSpPr txBox="true"/>
          <p:nvPr/>
        </p:nvSpPr>
        <p:spPr>
          <a:xfrm rot="0">
            <a:off x="1028700" y="2231760"/>
            <a:ext cx="14894873" cy="7026540"/>
          </a:xfrm>
          <a:prstGeom prst="rect">
            <a:avLst/>
          </a:prstGeom>
        </p:spPr>
        <p:txBody>
          <a:bodyPr anchor="t" rtlCol="false" tIns="0" lIns="0" bIns="0" rIns="0">
            <a:spAutoFit/>
          </a:bodyPr>
          <a:lstStyle/>
          <a:p>
            <a:pPr algn="l" marL="755651" indent="-377825" lvl="1">
              <a:lnSpc>
                <a:spcPts val="7000"/>
              </a:lnSpc>
              <a:buAutoNum type="arabicPeriod" startAt="1"/>
            </a:pPr>
            <a:r>
              <a:rPr lang="en-US" sz="3500">
                <a:solidFill>
                  <a:srgbClr val="000000"/>
                </a:solidFill>
                <a:latin typeface="Arimo"/>
                <a:ea typeface="Arimo"/>
                <a:cs typeface="Arimo"/>
                <a:sym typeface="Arimo"/>
              </a:rPr>
              <a:t>Log in/sign up flow user input logic </a:t>
            </a:r>
          </a:p>
          <a:p>
            <a:pPr algn="l" marL="755651" indent="-377825" lvl="1">
              <a:lnSpc>
                <a:spcPts val="7000"/>
              </a:lnSpc>
              <a:buAutoNum type="arabicPeriod" startAt="1"/>
            </a:pPr>
            <a:r>
              <a:rPr lang="en-US" b="true" sz="3500">
                <a:solidFill>
                  <a:srgbClr val="000000"/>
                </a:solidFill>
                <a:latin typeface="Arimo Bold"/>
                <a:ea typeface="Arimo Bold"/>
                <a:cs typeface="Arimo Bold"/>
                <a:sym typeface="Arimo Bold"/>
              </a:rPr>
              <a:t>Simple</a:t>
            </a:r>
            <a:r>
              <a:rPr lang="en-US" sz="3500">
                <a:solidFill>
                  <a:srgbClr val="000000"/>
                </a:solidFill>
                <a:latin typeface="Arimo"/>
                <a:ea typeface="Arimo"/>
                <a:cs typeface="Arimo"/>
                <a:sym typeface="Arimo"/>
              </a:rPr>
              <a:t> task </a:t>
            </a:r>
          </a:p>
          <a:p>
            <a:pPr algn="l" marL="755651" indent="-377825" lvl="1">
              <a:lnSpc>
                <a:spcPts val="7000"/>
              </a:lnSpc>
              <a:buAutoNum type="arabicPeriod" startAt="1"/>
            </a:pPr>
            <a:r>
              <a:rPr lang="en-US" b="true" sz="3500">
                <a:solidFill>
                  <a:srgbClr val="000000"/>
                </a:solidFill>
                <a:latin typeface="Arimo Bold"/>
                <a:ea typeface="Arimo Bold"/>
                <a:cs typeface="Arimo Bold"/>
                <a:sym typeface="Arimo Bold"/>
              </a:rPr>
              <a:t>Medium</a:t>
            </a:r>
            <a:r>
              <a:rPr lang="en-US" sz="3500">
                <a:solidFill>
                  <a:srgbClr val="000000"/>
                </a:solidFill>
                <a:latin typeface="Arimo"/>
                <a:ea typeface="Arimo"/>
                <a:cs typeface="Arimo"/>
                <a:sym typeface="Arimo"/>
              </a:rPr>
              <a:t> task </a:t>
            </a:r>
          </a:p>
          <a:p>
            <a:pPr algn="l" marL="755651" indent="-377825" lvl="1">
              <a:lnSpc>
                <a:spcPts val="7000"/>
              </a:lnSpc>
              <a:buAutoNum type="arabicPeriod" startAt="1"/>
            </a:pPr>
            <a:r>
              <a:rPr lang="en-US" sz="3500">
                <a:solidFill>
                  <a:srgbClr val="000000"/>
                </a:solidFill>
                <a:latin typeface="Arimo"/>
                <a:ea typeface="Arimo"/>
                <a:cs typeface="Arimo"/>
                <a:sym typeface="Arimo"/>
              </a:rPr>
              <a:t>Finish off </a:t>
            </a:r>
            <a:r>
              <a:rPr lang="en-US" b="true" sz="3500">
                <a:solidFill>
                  <a:srgbClr val="000000"/>
                </a:solidFill>
                <a:latin typeface="Arimo Bold"/>
                <a:ea typeface="Arimo Bold"/>
                <a:cs typeface="Arimo Bold"/>
                <a:sym typeface="Arimo Bold"/>
              </a:rPr>
              <a:t>co</a:t>
            </a:r>
            <a:r>
              <a:rPr lang="en-US" b="true" sz="3500">
                <a:solidFill>
                  <a:srgbClr val="000000"/>
                </a:solidFill>
                <a:latin typeface="Arimo Bold"/>
                <a:ea typeface="Arimo Bold"/>
                <a:cs typeface="Arimo Bold"/>
                <a:sym typeface="Arimo Bold"/>
              </a:rPr>
              <a:t>mplex</a:t>
            </a:r>
            <a:r>
              <a:rPr lang="en-US" sz="3500">
                <a:solidFill>
                  <a:srgbClr val="000000"/>
                </a:solidFill>
                <a:latin typeface="Arimo"/>
                <a:ea typeface="Arimo"/>
                <a:cs typeface="Arimo"/>
                <a:sym typeface="Arimo"/>
              </a:rPr>
              <a:t> task </a:t>
            </a:r>
          </a:p>
          <a:p>
            <a:pPr algn="l" marL="1511301" indent="-503767" lvl="2">
              <a:lnSpc>
                <a:spcPts val="7000"/>
              </a:lnSpc>
              <a:buAutoNum type="alphaLcPeriod" startAt="1"/>
            </a:pPr>
            <a:r>
              <a:rPr lang="en-US" sz="3500">
                <a:solidFill>
                  <a:srgbClr val="000000"/>
                </a:solidFill>
                <a:latin typeface="Arimo"/>
                <a:ea typeface="Arimo"/>
                <a:cs typeface="Arimo"/>
                <a:sym typeface="Arimo"/>
              </a:rPr>
              <a:t>Notifications page instead of just having an alert </a:t>
            </a:r>
          </a:p>
          <a:p>
            <a:pPr algn="l" marL="1511301" indent="-503767" lvl="2">
              <a:lnSpc>
                <a:spcPts val="7000"/>
              </a:lnSpc>
              <a:buAutoNum type="alphaLcPeriod" startAt="1"/>
            </a:pPr>
            <a:r>
              <a:rPr lang="en-US" sz="3500">
                <a:solidFill>
                  <a:srgbClr val="000000"/>
                </a:solidFill>
                <a:latin typeface="Arimo"/>
                <a:ea typeface="Arimo"/>
                <a:cs typeface="Arimo"/>
                <a:sym typeface="Arimo"/>
              </a:rPr>
              <a:t>New chat interface (due to heuristic feedback) </a:t>
            </a:r>
          </a:p>
          <a:p>
            <a:pPr algn="l" marL="1511301" indent="-503767" lvl="2">
              <a:lnSpc>
                <a:spcPts val="7000"/>
              </a:lnSpc>
              <a:buAutoNum type="alphaLcPeriod" startAt="1"/>
            </a:pPr>
            <a:r>
              <a:rPr lang="en-US" sz="3500" i="true">
                <a:solidFill>
                  <a:srgbClr val="000000"/>
                </a:solidFill>
                <a:latin typeface="Arimo Italics"/>
                <a:ea typeface="Arimo Italics"/>
                <a:cs typeface="Arimo Italics"/>
                <a:sym typeface="Arimo Italics"/>
              </a:rPr>
              <a:t>Optional: use Gemini in generating AI insights</a:t>
            </a:r>
          </a:p>
          <a:p>
            <a:pPr algn="l" marL="755651" indent="-377825" lvl="1">
              <a:lnSpc>
                <a:spcPts val="7000"/>
              </a:lnSpc>
              <a:buAutoNum type="arabicPeriod" startAt="1"/>
            </a:pPr>
            <a:r>
              <a:rPr lang="en-US" sz="3500">
                <a:solidFill>
                  <a:srgbClr val="000000"/>
                </a:solidFill>
                <a:latin typeface="Arimo"/>
                <a:ea typeface="Arimo"/>
                <a:cs typeface="Arimo"/>
                <a:sym typeface="Arimo"/>
              </a:rPr>
              <a:t>Profile page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2627741" y="3719014"/>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Freeform 6" id="6"/>
          <p:cNvSpPr/>
          <p:nvPr/>
        </p:nvSpPr>
        <p:spPr>
          <a:xfrm flipH="false" flipV="false" rot="0">
            <a:off x="8476136" y="3719014"/>
            <a:ext cx="6432104" cy="6335623"/>
          </a:xfrm>
          <a:custGeom>
            <a:avLst/>
            <a:gdLst/>
            <a:ahLst/>
            <a:cxnLst/>
            <a:rect r="r" b="b" t="t" l="l"/>
            <a:pathLst>
              <a:path h="6335623" w="6432104">
                <a:moveTo>
                  <a:pt x="0" y="0"/>
                </a:moveTo>
                <a:lnTo>
                  <a:pt x="6432105" y="0"/>
                </a:lnTo>
                <a:lnTo>
                  <a:pt x="6432105" y="6335623"/>
                </a:lnTo>
                <a:lnTo>
                  <a:pt x="0" y="6335623"/>
                </a:lnTo>
                <a:lnTo>
                  <a:pt x="0" y="0"/>
                </a:lnTo>
                <a:close/>
              </a:path>
            </a:pathLst>
          </a:custGeom>
          <a:blipFill>
            <a:blip r:embed="rId3"/>
            <a:stretch>
              <a:fillRect l="0" t="0" r="0" b="0"/>
            </a:stretch>
          </a:blipFill>
        </p:spPr>
      </p:sp>
      <p:sp>
        <p:nvSpPr>
          <p:cNvPr name="TextBox 7" id="7"/>
          <p:cNvSpPr txBox="true"/>
          <p:nvPr/>
        </p:nvSpPr>
        <p:spPr>
          <a:xfrm rot="0">
            <a:off x="1028700" y="1257300"/>
            <a:ext cx="14894873" cy="1877094"/>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Features to be implemented (Re: complex) </a:t>
            </a:r>
          </a:p>
        </p:txBody>
      </p:sp>
      <p:sp>
        <p:nvSpPr>
          <p:cNvPr name="TextBox 8" id="8"/>
          <p:cNvSpPr txBox="true"/>
          <p:nvPr/>
        </p:nvSpPr>
        <p:spPr>
          <a:xfrm rot="0">
            <a:off x="2189516" y="3110653"/>
            <a:ext cx="3649762" cy="422259"/>
          </a:xfrm>
          <a:prstGeom prst="rect">
            <a:avLst/>
          </a:prstGeom>
        </p:spPr>
        <p:txBody>
          <a:bodyPr anchor="t" rtlCol="false" tIns="0" lIns="0" bIns="0" rIns="0">
            <a:spAutoFit/>
          </a:bodyPr>
          <a:lstStyle/>
          <a:p>
            <a:pPr algn="ctr" marL="539749" indent="-269875" lvl="1">
              <a:lnSpc>
                <a:spcPts val="3499"/>
              </a:lnSpc>
              <a:spcBef>
                <a:spcPct val="0"/>
              </a:spcBef>
              <a:buAutoNum type="arabicPeriod" startAt="1"/>
            </a:pPr>
            <a:r>
              <a:rPr lang="en-US" sz="2499">
                <a:solidFill>
                  <a:srgbClr val="FF3131"/>
                </a:solidFill>
                <a:latin typeface="Aileron"/>
                <a:ea typeface="Aileron"/>
                <a:cs typeface="Aileron"/>
                <a:sym typeface="Aileron"/>
              </a:rPr>
              <a:t>NOTIFICATION PAGE </a:t>
            </a:r>
          </a:p>
        </p:txBody>
      </p:sp>
      <p:sp>
        <p:nvSpPr>
          <p:cNvPr name="TextBox 9" id="9"/>
          <p:cNvSpPr txBox="true"/>
          <p:nvPr/>
        </p:nvSpPr>
        <p:spPr>
          <a:xfrm rot="0">
            <a:off x="9784569" y="3086769"/>
            <a:ext cx="2921827" cy="422259"/>
          </a:xfrm>
          <a:prstGeom prst="rect">
            <a:avLst/>
          </a:prstGeom>
        </p:spPr>
        <p:txBody>
          <a:bodyPr anchor="t" rtlCol="false" tIns="0" lIns="0" bIns="0" rIns="0">
            <a:spAutoFit/>
          </a:bodyPr>
          <a:lstStyle/>
          <a:p>
            <a:pPr algn="ctr">
              <a:lnSpc>
                <a:spcPts val="3499"/>
              </a:lnSpc>
              <a:spcBef>
                <a:spcPct val="0"/>
              </a:spcBef>
            </a:pPr>
            <a:r>
              <a:rPr lang="en-US" sz="2499">
                <a:solidFill>
                  <a:srgbClr val="FF3131"/>
                </a:solidFill>
                <a:latin typeface="Aileron"/>
                <a:ea typeface="Aileron"/>
                <a:cs typeface="Aileron"/>
                <a:sym typeface="Aileron"/>
              </a:rPr>
              <a:t>2. CHAT INTERFACE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889139"/>
            <a:ext cx="15807902" cy="741045"/>
          </a:xfrm>
          <a:prstGeom prst="rect">
            <a:avLst/>
          </a:prstGeom>
        </p:spPr>
        <p:txBody>
          <a:bodyPr anchor="t" rtlCol="false" tIns="0" lIns="0" bIns="0" rIns="0">
            <a:spAutoFit/>
          </a:bodyPr>
          <a:lstStyle/>
          <a:p>
            <a:pPr algn="l">
              <a:lnSpc>
                <a:spcPts val="5340"/>
              </a:lnSpc>
            </a:pPr>
            <a:r>
              <a:rPr lang="en-US" sz="6000" spc="-288">
                <a:solidFill>
                  <a:srgbClr val="3C6AA9"/>
                </a:solidFill>
                <a:latin typeface="Aileron Light"/>
                <a:ea typeface="Aileron Light"/>
                <a:cs typeface="Aileron Light"/>
                <a:sym typeface="Aileron Light"/>
              </a:rPr>
              <a:t>Wizard of Oz Features</a:t>
            </a:r>
          </a:p>
        </p:txBody>
      </p:sp>
      <p:sp>
        <p:nvSpPr>
          <p:cNvPr name="TextBox 6" id="6"/>
          <p:cNvSpPr txBox="true"/>
          <p:nvPr/>
        </p:nvSpPr>
        <p:spPr>
          <a:xfrm rot="0">
            <a:off x="830135" y="1924957"/>
            <a:ext cx="15071237" cy="4689673"/>
          </a:xfrm>
          <a:prstGeom prst="rect">
            <a:avLst/>
          </a:prstGeom>
        </p:spPr>
        <p:txBody>
          <a:bodyPr anchor="t" rtlCol="false" tIns="0" lIns="0" bIns="0" rIns="0">
            <a:spAutoFit/>
          </a:bodyPr>
          <a:lstStyle/>
          <a:p>
            <a:pPr algn="l" marL="798831" indent="-399416" lvl="1">
              <a:lnSpc>
                <a:spcPts val="6290"/>
              </a:lnSpc>
              <a:buFont typeface="Arial"/>
              <a:buChar char="•"/>
            </a:pPr>
            <a:r>
              <a:rPr lang="en-US" sz="3700">
                <a:solidFill>
                  <a:srgbClr val="000000"/>
                </a:solidFill>
                <a:latin typeface="Aileron"/>
                <a:ea typeface="Aileron"/>
                <a:cs typeface="Aileron"/>
                <a:sym typeface="Aileron"/>
              </a:rPr>
              <a:t>User input in log in/sign up flow is bypassed </a:t>
            </a:r>
          </a:p>
          <a:p>
            <a:pPr algn="l" marL="798831" indent="-399416" lvl="1">
              <a:lnSpc>
                <a:spcPts val="6290"/>
              </a:lnSpc>
              <a:buFont typeface="Arial"/>
              <a:buChar char="•"/>
            </a:pPr>
            <a:r>
              <a:rPr lang="en-US" sz="3700">
                <a:solidFill>
                  <a:srgbClr val="000000"/>
                </a:solidFill>
                <a:latin typeface="Aileron"/>
                <a:ea typeface="Aileron"/>
                <a:cs typeface="Aileron"/>
                <a:sym typeface="Aileron"/>
              </a:rPr>
              <a:t>We showed that the counselor has a number of students to start with, so they can view AI insights for the selected student </a:t>
            </a:r>
          </a:p>
          <a:p>
            <a:pPr algn="l" marL="1597662" indent="-532554" lvl="2">
              <a:lnSpc>
                <a:spcPts val="6290"/>
              </a:lnSpc>
              <a:buFont typeface="Arial"/>
              <a:buChar char="⚬"/>
            </a:pPr>
            <a:r>
              <a:rPr lang="en-US" sz="3700">
                <a:solidFill>
                  <a:srgbClr val="000000"/>
                </a:solidFill>
                <a:latin typeface="Aileron"/>
                <a:ea typeface="Aileron"/>
                <a:cs typeface="Aileron"/>
                <a:sym typeface="Aileron"/>
              </a:rPr>
              <a:t>In theory, the counselor can be a first-time user with no existing students</a:t>
            </a:r>
          </a:p>
          <a:p>
            <a:pPr algn="l">
              <a:lnSpc>
                <a:spcPts val="6290"/>
              </a:lnSpc>
            </a:pPr>
          </a:p>
        </p:txBody>
      </p:sp>
      <p:sp>
        <p:nvSpPr>
          <p:cNvPr name="Freeform 7" id="7"/>
          <p:cNvSpPr/>
          <p:nvPr/>
        </p:nvSpPr>
        <p:spPr>
          <a:xfrm flipH="false" flipV="false" rot="0">
            <a:off x="7218538" y="5455717"/>
            <a:ext cx="3428226" cy="4351209"/>
          </a:xfrm>
          <a:custGeom>
            <a:avLst/>
            <a:gdLst/>
            <a:ahLst/>
            <a:cxnLst/>
            <a:rect r="r" b="b" t="t" l="l"/>
            <a:pathLst>
              <a:path h="4351209" w="3428226">
                <a:moveTo>
                  <a:pt x="0" y="0"/>
                </a:moveTo>
                <a:lnTo>
                  <a:pt x="3428226" y="0"/>
                </a:lnTo>
                <a:lnTo>
                  <a:pt x="3428226" y="4351209"/>
                </a:lnTo>
                <a:lnTo>
                  <a:pt x="0" y="4351209"/>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2038903" y="5888783"/>
            <a:ext cx="3892518" cy="3930309"/>
          </a:xfrm>
          <a:custGeom>
            <a:avLst/>
            <a:gdLst/>
            <a:ahLst/>
            <a:cxnLst/>
            <a:rect r="r" b="b" t="t" l="l"/>
            <a:pathLst>
              <a:path h="3930309" w="3892518">
                <a:moveTo>
                  <a:pt x="0" y="0"/>
                </a:moveTo>
                <a:lnTo>
                  <a:pt x="3892518" y="0"/>
                </a:lnTo>
                <a:lnTo>
                  <a:pt x="3892518" y="3930309"/>
                </a:lnTo>
                <a:lnTo>
                  <a:pt x="0" y="3930309"/>
                </a:lnTo>
                <a:lnTo>
                  <a:pt x="0" y="0"/>
                </a:lnTo>
                <a:close/>
              </a:path>
            </a:pathLst>
          </a:custGeom>
          <a:blipFill>
            <a:blip r:embed="rId2"/>
            <a:stretch>
              <a:fillRect l="0" t="0" r="0" b="0"/>
            </a:stretch>
          </a:blipFill>
        </p:spPr>
      </p:sp>
      <p:sp>
        <p:nvSpPr>
          <p:cNvPr name="Freeform 6" id="6"/>
          <p:cNvSpPr/>
          <p:nvPr/>
        </p:nvSpPr>
        <p:spPr>
          <a:xfrm flipH="false" flipV="false" rot="0">
            <a:off x="8436748" y="4951765"/>
            <a:ext cx="3214366" cy="5055187"/>
          </a:xfrm>
          <a:custGeom>
            <a:avLst/>
            <a:gdLst/>
            <a:ahLst/>
            <a:cxnLst/>
            <a:rect r="r" b="b" t="t" l="l"/>
            <a:pathLst>
              <a:path h="5055187" w="3214366">
                <a:moveTo>
                  <a:pt x="0" y="0"/>
                </a:moveTo>
                <a:lnTo>
                  <a:pt x="3214367" y="0"/>
                </a:lnTo>
                <a:lnTo>
                  <a:pt x="3214367" y="5055186"/>
                </a:lnTo>
                <a:lnTo>
                  <a:pt x="0" y="5055186"/>
                </a:lnTo>
                <a:lnTo>
                  <a:pt x="0" y="0"/>
                </a:lnTo>
                <a:close/>
              </a:path>
            </a:pathLst>
          </a:custGeom>
          <a:blipFill>
            <a:blip r:embed="rId3"/>
            <a:stretch>
              <a:fillRect l="0" t="-14568" r="0" b="0"/>
            </a:stretch>
          </a:blipFill>
        </p:spPr>
      </p:sp>
      <p:sp>
        <p:nvSpPr>
          <p:cNvPr name="TextBox 7" id="7"/>
          <p:cNvSpPr txBox="true"/>
          <p:nvPr/>
        </p:nvSpPr>
        <p:spPr>
          <a:xfrm rot="0">
            <a:off x="1028700" y="889139"/>
            <a:ext cx="15807902" cy="741045"/>
          </a:xfrm>
          <a:prstGeom prst="rect">
            <a:avLst/>
          </a:prstGeom>
        </p:spPr>
        <p:txBody>
          <a:bodyPr anchor="t" rtlCol="false" tIns="0" lIns="0" bIns="0" rIns="0">
            <a:spAutoFit/>
          </a:bodyPr>
          <a:lstStyle/>
          <a:p>
            <a:pPr algn="l">
              <a:lnSpc>
                <a:spcPts val="5340"/>
              </a:lnSpc>
            </a:pPr>
            <a:r>
              <a:rPr lang="en-US" sz="6000" spc="-288">
                <a:solidFill>
                  <a:srgbClr val="3C6AA9"/>
                </a:solidFill>
                <a:latin typeface="Aileron Light"/>
                <a:ea typeface="Aileron Light"/>
                <a:cs typeface="Aileron Light"/>
                <a:sym typeface="Aileron Light"/>
              </a:rPr>
              <a:t>Hard Coded Items</a:t>
            </a:r>
          </a:p>
        </p:txBody>
      </p:sp>
      <p:sp>
        <p:nvSpPr>
          <p:cNvPr name="TextBox 8" id="8"/>
          <p:cNvSpPr txBox="true"/>
          <p:nvPr/>
        </p:nvSpPr>
        <p:spPr>
          <a:xfrm rot="0">
            <a:off x="1028700" y="1643891"/>
            <a:ext cx="15707210" cy="4044867"/>
          </a:xfrm>
          <a:prstGeom prst="rect">
            <a:avLst/>
          </a:prstGeom>
        </p:spPr>
        <p:txBody>
          <a:bodyPr anchor="t" rtlCol="false" tIns="0" lIns="0" bIns="0" rIns="0">
            <a:spAutoFit/>
          </a:bodyPr>
          <a:lstStyle/>
          <a:p>
            <a:pPr algn="l" marL="820421" indent="-410210" lvl="1">
              <a:lnSpc>
                <a:spcPts val="6460"/>
              </a:lnSpc>
              <a:buFont typeface="Arial"/>
              <a:buChar char="•"/>
            </a:pPr>
            <a:r>
              <a:rPr lang="en-US" sz="3800">
                <a:solidFill>
                  <a:srgbClr val="000000"/>
                </a:solidFill>
                <a:latin typeface="Aileron"/>
                <a:ea typeface="Aileron"/>
                <a:cs typeface="Aileron"/>
                <a:sym typeface="Aileron"/>
              </a:rPr>
              <a:t>We created students and their profiles so the counselor would have people to work with </a:t>
            </a:r>
          </a:p>
          <a:p>
            <a:pPr algn="l" marL="820421" indent="-410210" lvl="1">
              <a:lnSpc>
                <a:spcPts val="6460"/>
              </a:lnSpc>
              <a:buFont typeface="Arial"/>
              <a:buChar char="•"/>
            </a:pPr>
            <a:r>
              <a:rPr lang="en-US" sz="3800">
                <a:solidFill>
                  <a:srgbClr val="000000"/>
                </a:solidFill>
                <a:latin typeface="Aileron"/>
                <a:ea typeface="Aileron"/>
                <a:cs typeface="Aileron"/>
                <a:sym typeface="Aileron"/>
              </a:rPr>
              <a:t>All the “AI” insights, recommended actions, and the message are written by us (the “counselor”) are pieces of content we wrote to demonstrate functionality.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024258" y="2998690"/>
            <a:ext cx="10239484" cy="6616953"/>
          </a:xfrm>
          <a:custGeom>
            <a:avLst/>
            <a:gdLst/>
            <a:ahLst/>
            <a:cxnLst/>
            <a:rect r="r" b="b" t="t" l="l"/>
            <a:pathLst>
              <a:path h="6616953" w="10239484">
                <a:moveTo>
                  <a:pt x="0" y="0"/>
                </a:moveTo>
                <a:lnTo>
                  <a:pt x="10239484" y="0"/>
                </a:lnTo>
                <a:lnTo>
                  <a:pt x="10239484" y="6616953"/>
                </a:lnTo>
                <a:lnTo>
                  <a:pt x="0" y="6616953"/>
                </a:lnTo>
                <a:lnTo>
                  <a:pt x="0" y="0"/>
                </a:lnTo>
                <a:close/>
              </a:path>
            </a:pathLst>
          </a:custGeom>
          <a:blipFill>
            <a:blip r:embed="rId2"/>
            <a:stretch>
              <a:fillRect l="0" t="0" r="-3602" b="0"/>
            </a:stretch>
          </a:blipFill>
        </p:spPr>
      </p:sp>
      <p:sp>
        <p:nvSpPr>
          <p:cNvPr name="TextBox 6" id="6"/>
          <p:cNvSpPr txBox="true"/>
          <p:nvPr/>
        </p:nvSpPr>
        <p:spPr>
          <a:xfrm rot="0">
            <a:off x="1028700" y="1362075"/>
            <a:ext cx="16230600" cy="1636615"/>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Title &amp; Value Proposition</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889139"/>
            <a:ext cx="15807902" cy="741029"/>
          </a:xfrm>
          <a:prstGeom prst="rect">
            <a:avLst/>
          </a:prstGeom>
        </p:spPr>
        <p:txBody>
          <a:bodyPr anchor="t" rtlCol="false" tIns="0" lIns="0" bIns="0" rIns="0">
            <a:spAutoFit/>
          </a:bodyPr>
          <a:lstStyle/>
          <a:p>
            <a:pPr algn="l">
              <a:lnSpc>
                <a:spcPts val="5340"/>
              </a:lnSpc>
            </a:pPr>
            <a:r>
              <a:rPr lang="en-US" sz="6000" spc="-288">
                <a:solidFill>
                  <a:srgbClr val="3C6AA9"/>
                </a:solidFill>
                <a:latin typeface="Aileron Light"/>
                <a:ea typeface="Aileron Light"/>
                <a:cs typeface="Aileron Light"/>
                <a:sym typeface="Aileron Light"/>
              </a:rPr>
              <a:t>Questions</a:t>
            </a:r>
          </a:p>
        </p:txBody>
      </p:sp>
      <p:sp>
        <p:nvSpPr>
          <p:cNvPr name="TextBox 6" id="6"/>
          <p:cNvSpPr txBox="true"/>
          <p:nvPr/>
        </p:nvSpPr>
        <p:spPr>
          <a:xfrm rot="0">
            <a:off x="1028700" y="1773939"/>
            <a:ext cx="15707210" cy="5683134"/>
          </a:xfrm>
          <a:prstGeom prst="rect">
            <a:avLst/>
          </a:prstGeom>
        </p:spPr>
        <p:txBody>
          <a:bodyPr anchor="t" rtlCol="false" tIns="0" lIns="0" bIns="0" rIns="0">
            <a:spAutoFit/>
          </a:bodyPr>
          <a:lstStyle/>
          <a:p>
            <a:pPr algn="l" marL="820421" indent="-410210" lvl="1">
              <a:lnSpc>
                <a:spcPts val="6460"/>
              </a:lnSpc>
              <a:buFont typeface="Arial"/>
              <a:buChar char="•"/>
            </a:pPr>
            <a:r>
              <a:rPr lang="en-US" sz="3800">
                <a:solidFill>
                  <a:srgbClr val="000000"/>
                </a:solidFill>
                <a:latin typeface="Aileron"/>
                <a:ea typeface="Aileron"/>
                <a:cs typeface="Aileron"/>
                <a:sym typeface="Aileron"/>
              </a:rPr>
              <a:t>What are some “must-haves” features in our profile page given the rest of our app? </a:t>
            </a:r>
          </a:p>
          <a:p>
            <a:pPr algn="l" marL="820421" indent="-410210" lvl="1">
              <a:lnSpc>
                <a:spcPts val="6460"/>
              </a:lnSpc>
              <a:buFont typeface="Arial"/>
              <a:buChar char="•"/>
            </a:pPr>
            <a:r>
              <a:rPr lang="en-US" sz="3800">
                <a:solidFill>
                  <a:srgbClr val="000000"/>
                </a:solidFill>
                <a:latin typeface="Aileron"/>
                <a:ea typeface="Aileron"/>
                <a:cs typeface="Aileron"/>
                <a:sym typeface="Aileron"/>
              </a:rPr>
              <a:t>How should we demonstrate adding a student who just accepted the counselor’s request to a class? Where does it fit in to our current interface?</a:t>
            </a:r>
          </a:p>
          <a:p>
            <a:pPr algn="l" marL="820421" indent="-410210" lvl="1">
              <a:lnSpc>
                <a:spcPts val="6460"/>
              </a:lnSpc>
              <a:buFont typeface="Arial"/>
              <a:buChar char="•"/>
            </a:pPr>
            <a:r>
              <a:rPr lang="en-US" sz="3800">
                <a:solidFill>
                  <a:srgbClr val="000000"/>
                </a:solidFill>
                <a:latin typeface="Aileron"/>
                <a:ea typeface="Aileron"/>
                <a:cs typeface="Aileron"/>
                <a:sym typeface="Aileron"/>
              </a:rPr>
              <a:t>Should we give counselors full control over modifying classes/lessons/students? </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4894873"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Plans to finish </a:t>
            </a:r>
          </a:p>
        </p:txBody>
      </p:sp>
      <p:sp>
        <p:nvSpPr>
          <p:cNvPr name="TextBox 6" id="6"/>
          <p:cNvSpPr txBox="true"/>
          <p:nvPr/>
        </p:nvSpPr>
        <p:spPr>
          <a:xfrm rot="0">
            <a:off x="1028700" y="2749248"/>
            <a:ext cx="16483395" cy="6657975"/>
          </a:xfrm>
          <a:prstGeom prst="rect">
            <a:avLst/>
          </a:prstGeom>
        </p:spPr>
        <p:txBody>
          <a:bodyPr anchor="t" rtlCol="false" tIns="0" lIns="0" bIns="0" rIns="0">
            <a:spAutoFit/>
          </a:bodyPr>
          <a:lstStyle/>
          <a:p>
            <a:pPr algn="l">
              <a:lnSpc>
                <a:spcPts val="5250"/>
              </a:lnSpc>
            </a:pPr>
            <a:r>
              <a:rPr lang="en-US" sz="3500">
                <a:solidFill>
                  <a:srgbClr val="000000"/>
                </a:solidFill>
                <a:latin typeface="Arimo"/>
                <a:ea typeface="Arimo"/>
                <a:cs typeface="Arimo"/>
                <a:sym typeface="Arimo"/>
              </a:rPr>
              <a:t>Overall, we plan to each tackle a portion of the remaining features simultaneously and help each other as needed. We all plan on creating/sharing components to reuse. We had a hackathon earlier this week and found it helpful, so we plan to have hackathon(s) closer to the deadline to connect all flow together. </a:t>
            </a:r>
          </a:p>
          <a:p>
            <a:pPr algn="l">
              <a:lnSpc>
                <a:spcPts val="5250"/>
              </a:lnSpc>
            </a:pPr>
          </a:p>
          <a:p>
            <a:pPr algn="l" marL="755651" indent="-377825" lvl="1">
              <a:lnSpc>
                <a:spcPts val="5250"/>
              </a:lnSpc>
              <a:buAutoNum type="arabicPeriod" startAt="1"/>
            </a:pPr>
            <a:r>
              <a:rPr lang="en-US" sz="3500">
                <a:solidFill>
                  <a:srgbClr val="000000"/>
                </a:solidFill>
                <a:latin typeface="Arimo"/>
                <a:ea typeface="Arimo"/>
                <a:cs typeface="Arimo"/>
                <a:sym typeface="Arimo"/>
              </a:rPr>
              <a:t>Finish Log in/sign up flow user input logic - </a:t>
            </a:r>
            <a:r>
              <a:rPr lang="en-US" sz="3500">
                <a:solidFill>
                  <a:srgbClr val="FF3131"/>
                </a:solidFill>
                <a:latin typeface="Arimo"/>
                <a:ea typeface="Arimo"/>
                <a:cs typeface="Arimo"/>
                <a:sym typeface="Arimo"/>
              </a:rPr>
              <a:t>Eric </a:t>
            </a:r>
          </a:p>
          <a:p>
            <a:pPr algn="l" marL="755651" indent="-377825" lvl="1">
              <a:lnSpc>
                <a:spcPts val="5250"/>
              </a:lnSpc>
              <a:buAutoNum type="arabicPeriod" startAt="1"/>
            </a:pPr>
            <a:r>
              <a:rPr lang="en-US" b="true" sz="3500">
                <a:solidFill>
                  <a:srgbClr val="000000"/>
                </a:solidFill>
                <a:latin typeface="Arimo Bold"/>
                <a:ea typeface="Arimo Bold"/>
                <a:cs typeface="Arimo Bold"/>
                <a:sym typeface="Arimo Bold"/>
              </a:rPr>
              <a:t>Simple</a:t>
            </a:r>
            <a:r>
              <a:rPr lang="en-US" sz="3500">
                <a:solidFill>
                  <a:srgbClr val="000000"/>
                </a:solidFill>
                <a:latin typeface="Arimo"/>
                <a:ea typeface="Arimo"/>
                <a:cs typeface="Arimo"/>
                <a:sym typeface="Arimo"/>
              </a:rPr>
              <a:t> task - </a:t>
            </a:r>
            <a:r>
              <a:rPr lang="en-US" sz="3500">
                <a:solidFill>
                  <a:srgbClr val="FF3131"/>
                </a:solidFill>
                <a:latin typeface="Arimo"/>
                <a:ea typeface="Arimo"/>
                <a:cs typeface="Arimo"/>
                <a:sym typeface="Arimo"/>
              </a:rPr>
              <a:t>Sally </a:t>
            </a:r>
          </a:p>
          <a:p>
            <a:pPr algn="l" marL="755651" indent="-377825" lvl="1">
              <a:lnSpc>
                <a:spcPts val="5250"/>
              </a:lnSpc>
              <a:buAutoNum type="arabicPeriod" startAt="1"/>
            </a:pPr>
            <a:r>
              <a:rPr lang="en-US" b="true" sz="3500">
                <a:solidFill>
                  <a:srgbClr val="000000"/>
                </a:solidFill>
                <a:latin typeface="Arimo Bold"/>
                <a:ea typeface="Arimo Bold"/>
                <a:cs typeface="Arimo Bold"/>
                <a:sym typeface="Arimo Bold"/>
              </a:rPr>
              <a:t>Medium</a:t>
            </a:r>
            <a:r>
              <a:rPr lang="en-US" sz="3500">
                <a:solidFill>
                  <a:srgbClr val="000000"/>
                </a:solidFill>
                <a:latin typeface="Arimo"/>
                <a:ea typeface="Arimo"/>
                <a:cs typeface="Arimo"/>
                <a:sym typeface="Arimo"/>
              </a:rPr>
              <a:t> task - </a:t>
            </a:r>
            <a:r>
              <a:rPr lang="en-US" sz="3500">
                <a:solidFill>
                  <a:srgbClr val="FF3131"/>
                </a:solidFill>
                <a:latin typeface="Arimo"/>
                <a:ea typeface="Arimo"/>
                <a:cs typeface="Arimo"/>
                <a:sym typeface="Arimo"/>
              </a:rPr>
              <a:t>Steve </a:t>
            </a:r>
          </a:p>
          <a:p>
            <a:pPr algn="l" marL="755651" indent="-377825" lvl="1">
              <a:lnSpc>
                <a:spcPts val="5250"/>
              </a:lnSpc>
              <a:buAutoNum type="arabicPeriod" startAt="1"/>
            </a:pPr>
            <a:r>
              <a:rPr lang="en-US" sz="3500">
                <a:solidFill>
                  <a:srgbClr val="000000"/>
                </a:solidFill>
                <a:latin typeface="Arimo"/>
                <a:ea typeface="Arimo"/>
                <a:cs typeface="Arimo"/>
                <a:sym typeface="Arimo"/>
              </a:rPr>
              <a:t>Finish </a:t>
            </a:r>
            <a:r>
              <a:rPr lang="en-US" b="true" sz="3500">
                <a:solidFill>
                  <a:srgbClr val="000000"/>
                </a:solidFill>
                <a:latin typeface="Arimo Bold"/>
                <a:ea typeface="Arimo Bold"/>
                <a:cs typeface="Arimo Bold"/>
                <a:sym typeface="Arimo Bold"/>
              </a:rPr>
              <a:t>co</a:t>
            </a:r>
            <a:r>
              <a:rPr lang="en-US" b="true" sz="3500">
                <a:solidFill>
                  <a:srgbClr val="000000"/>
                </a:solidFill>
                <a:latin typeface="Arimo Bold"/>
                <a:ea typeface="Arimo Bold"/>
                <a:cs typeface="Arimo Bold"/>
                <a:sym typeface="Arimo Bold"/>
              </a:rPr>
              <a:t>mplex</a:t>
            </a:r>
            <a:r>
              <a:rPr lang="en-US" sz="3500">
                <a:solidFill>
                  <a:srgbClr val="000000"/>
                </a:solidFill>
                <a:latin typeface="Arimo"/>
                <a:ea typeface="Arimo"/>
                <a:cs typeface="Arimo"/>
                <a:sym typeface="Arimo"/>
              </a:rPr>
              <a:t> task - </a:t>
            </a:r>
            <a:r>
              <a:rPr lang="en-US" sz="3500">
                <a:solidFill>
                  <a:srgbClr val="FF3131"/>
                </a:solidFill>
                <a:latin typeface="Arimo"/>
                <a:ea typeface="Arimo"/>
                <a:cs typeface="Arimo"/>
                <a:sym typeface="Arimo"/>
              </a:rPr>
              <a:t>Zijian </a:t>
            </a:r>
          </a:p>
          <a:p>
            <a:pPr algn="l" marL="755651" indent="-377825" lvl="1">
              <a:lnSpc>
                <a:spcPts val="5250"/>
              </a:lnSpc>
              <a:buAutoNum type="arabicPeriod" startAt="1"/>
            </a:pPr>
            <a:r>
              <a:rPr lang="en-US" sz="3500">
                <a:solidFill>
                  <a:srgbClr val="000000"/>
                </a:solidFill>
                <a:latin typeface="Arimo"/>
                <a:ea typeface="Arimo"/>
                <a:cs typeface="Arimo"/>
                <a:sym typeface="Arimo"/>
              </a:rPr>
              <a:t>Profile page - </a:t>
            </a:r>
            <a:r>
              <a:rPr lang="en-US" sz="3500">
                <a:solidFill>
                  <a:srgbClr val="FF3131"/>
                </a:solidFill>
                <a:latin typeface="Arimo"/>
                <a:ea typeface="Arimo"/>
                <a:cs typeface="Arimo"/>
                <a:sym typeface="Arimo"/>
              </a:rPr>
              <a:t>Eric </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4515692"/>
            <a:ext cx="10857850" cy="1636615"/>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Demo!</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7768605" y="4184658"/>
            <a:ext cx="2750790" cy="1717676"/>
          </a:xfrm>
          <a:prstGeom prst="rect">
            <a:avLst/>
          </a:prstGeom>
        </p:spPr>
        <p:txBody>
          <a:bodyPr anchor="t" rtlCol="false" tIns="0" lIns="0" bIns="0" rIns="0">
            <a:spAutoFit/>
          </a:bodyPr>
          <a:lstStyle/>
          <a:p>
            <a:pPr algn="ctr">
              <a:lnSpc>
                <a:spcPts val="13999"/>
              </a:lnSpc>
              <a:spcBef>
                <a:spcPct val="0"/>
              </a:spcBef>
            </a:pPr>
            <a:r>
              <a:rPr lang="en-US" sz="9999" u="sng">
                <a:solidFill>
                  <a:srgbClr val="1C1A19"/>
                </a:solidFill>
                <a:latin typeface="Aileron"/>
                <a:ea typeface="Aileron"/>
                <a:cs typeface="Aileron"/>
                <a:sym typeface="Aileron"/>
                <a:hlinkClick r:id="rId2" tooltip="https://drive.google.com/file/d/1UMRBrXJsgcOjjbOSrFxquT_lMORkSrjO/view?usp=sharing"/>
              </a:rPr>
              <a:t>LINK</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4515692"/>
            <a:ext cx="10857850" cy="1636615"/>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Appendix</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45.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889139"/>
            <a:ext cx="15807902" cy="741029"/>
          </a:xfrm>
          <a:prstGeom prst="rect">
            <a:avLst/>
          </a:prstGeom>
        </p:spPr>
        <p:txBody>
          <a:bodyPr anchor="t" rtlCol="false" tIns="0" lIns="0" bIns="0" rIns="0">
            <a:spAutoFit/>
          </a:bodyPr>
          <a:lstStyle/>
          <a:p>
            <a:pPr algn="l">
              <a:lnSpc>
                <a:spcPts val="5340"/>
              </a:lnSpc>
            </a:pPr>
            <a:r>
              <a:rPr lang="en-US" sz="6000" spc="-288">
                <a:solidFill>
                  <a:srgbClr val="3C6AA9"/>
                </a:solidFill>
                <a:latin typeface="Aileron Light"/>
                <a:ea typeface="Aileron Light"/>
                <a:cs typeface="Aileron Light"/>
                <a:sym typeface="Aileron Light"/>
              </a:rPr>
              <a:t>Additional product/UI changes</a:t>
            </a:r>
          </a:p>
        </p:txBody>
      </p:sp>
      <p:sp>
        <p:nvSpPr>
          <p:cNvPr name="TextBox 6" id="6"/>
          <p:cNvSpPr txBox="true"/>
          <p:nvPr/>
        </p:nvSpPr>
        <p:spPr>
          <a:xfrm rot="0">
            <a:off x="1028700" y="2130334"/>
            <a:ext cx="15071237" cy="4864001"/>
          </a:xfrm>
          <a:prstGeom prst="rect">
            <a:avLst/>
          </a:prstGeom>
        </p:spPr>
        <p:txBody>
          <a:bodyPr anchor="t" rtlCol="false" tIns="0" lIns="0" bIns="0" rIns="0">
            <a:spAutoFit/>
          </a:bodyPr>
          <a:lstStyle/>
          <a:p>
            <a:pPr algn="l" marL="820421" indent="-410210" lvl="1">
              <a:lnSpc>
                <a:spcPts val="6460"/>
              </a:lnSpc>
              <a:buFont typeface="Arial"/>
              <a:buChar char="•"/>
            </a:pPr>
            <a:r>
              <a:rPr lang="en-US" sz="3800">
                <a:solidFill>
                  <a:srgbClr val="000000"/>
                </a:solidFill>
                <a:latin typeface="Aileron"/>
                <a:ea typeface="Aileron"/>
                <a:cs typeface="Aileron"/>
                <a:sym typeface="Aileron"/>
              </a:rPr>
              <a:t>In addition to revising our product/UI designs based on heuristic feedback, we also adjusted our UI based on feedback from TA/section </a:t>
            </a:r>
          </a:p>
          <a:p>
            <a:pPr algn="l" marL="820421" indent="-410210" lvl="1">
              <a:lnSpc>
                <a:spcPts val="6460"/>
              </a:lnSpc>
              <a:buFont typeface="Arial"/>
              <a:buChar char="•"/>
            </a:pPr>
            <a:r>
              <a:rPr lang="en-US" sz="3800">
                <a:solidFill>
                  <a:srgbClr val="000000"/>
                </a:solidFill>
                <a:latin typeface="Aileron"/>
                <a:ea typeface="Aileron"/>
                <a:cs typeface="Aileron"/>
                <a:sym typeface="Aileron"/>
              </a:rPr>
              <a:t>During team discussions, we also found new ideas to incorporate that would make our UI more effective </a:t>
            </a:r>
          </a:p>
          <a:p>
            <a:pPr algn="l" marL="820421" indent="-410210" lvl="1">
              <a:lnSpc>
                <a:spcPts val="6460"/>
              </a:lnSpc>
              <a:buFont typeface="Arial"/>
              <a:buChar char="•"/>
            </a:pPr>
            <a:r>
              <a:rPr lang="en-US" sz="3800">
                <a:solidFill>
                  <a:srgbClr val="000000"/>
                </a:solidFill>
                <a:latin typeface="Aileron"/>
                <a:ea typeface="Aileron"/>
                <a:cs typeface="Aileron"/>
                <a:sym typeface="Aileron"/>
              </a:rPr>
              <a:t>Some examples will be shown in the following slides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3653157" y="6181266"/>
            <a:ext cx="4446118" cy="1116315"/>
          </a:xfrm>
          <a:custGeom>
            <a:avLst/>
            <a:gdLst/>
            <a:ahLst/>
            <a:cxnLst/>
            <a:rect r="r" b="b" t="t" l="l"/>
            <a:pathLst>
              <a:path h="1116315" w="4446118">
                <a:moveTo>
                  <a:pt x="0" y="0"/>
                </a:moveTo>
                <a:lnTo>
                  <a:pt x="4446118" y="0"/>
                </a:lnTo>
                <a:lnTo>
                  <a:pt x="4446118" y="1116315"/>
                </a:lnTo>
                <a:lnTo>
                  <a:pt x="0" y="1116315"/>
                </a:lnTo>
                <a:lnTo>
                  <a:pt x="0" y="0"/>
                </a:lnTo>
                <a:close/>
              </a:path>
            </a:pathLst>
          </a:custGeom>
          <a:blipFill>
            <a:blip r:embed="rId2"/>
            <a:stretch>
              <a:fillRect l="-174" t="-21261" r="-24537" b="-16576"/>
            </a:stretch>
          </a:blipFill>
        </p:spPr>
      </p:sp>
      <p:sp>
        <p:nvSpPr>
          <p:cNvPr name="Freeform 6" id="6"/>
          <p:cNvSpPr/>
          <p:nvPr/>
        </p:nvSpPr>
        <p:spPr>
          <a:xfrm flipH="false" flipV="false" rot="0">
            <a:off x="9479292" y="5817774"/>
            <a:ext cx="3946283" cy="1650996"/>
          </a:xfrm>
          <a:custGeom>
            <a:avLst/>
            <a:gdLst/>
            <a:ahLst/>
            <a:cxnLst/>
            <a:rect r="r" b="b" t="t" l="l"/>
            <a:pathLst>
              <a:path h="1650996" w="3946283">
                <a:moveTo>
                  <a:pt x="0" y="0"/>
                </a:moveTo>
                <a:lnTo>
                  <a:pt x="3946282" y="0"/>
                </a:lnTo>
                <a:lnTo>
                  <a:pt x="3946282" y="1650996"/>
                </a:lnTo>
                <a:lnTo>
                  <a:pt x="0" y="1650996"/>
                </a:lnTo>
                <a:lnTo>
                  <a:pt x="0" y="0"/>
                </a:lnTo>
                <a:close/>
              </a:path>
            </a:pathLst>
          </a:custGeom>
          <a:blipFill>
            <a:blip r:embed="rId3"/>
            <a:stretch>
              <a:fillRect l="-13031" t="-122843" r="-16129" b="-58096"/>
            </a:stretch>
          </a:blipFill>
        </p:spPr>
      </p:sp>
      <p:sp>
        <p:nvSpPr>
          <p:cNvPr name="TextBox 7" id="7"/>
          <p:cNvSpPr txBox="true"/>
          <p:nvPr/>
        </p:nvSpPr>
        <p:spPr>
          <a:xfrm rot="0">
            <a:off x="1028700" y="959604"/>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Feedback from TA/section </a:t>
            </a:r>
          </a:p>
          <a:p>
            <a:pPr algn="l">
              <a:lnSpc>
                <a:spcPts val="4799"/>
              </a:lnSpc>
            </a:pPr>
            <a:r>
              <a:rPr lang="en-US" sz="3999" spc="-191">
                <a:solidFill>
                  <a:srgbClr val="3C6AA9"/>
                </a:solidFill>
                <a:latin typeface="Aileron Light"/>
                <a:ea typeface="Aileron Light"/>
                <a:cs typeface="Aileron Light"/>
                <a:sym typeface="Aileron Light"/>
              </a:rPr>
              <a:t>H8 - Colors do not match theme of edtech app that well </a:t>
            </a:r>
          </a:p>
        </p:txBody>
      </p:sp>
      <p:sp>
        <p:nvSpPr>
          <p:cNvPr name="TextBox 8" id="8"/>
          <p:cNvSpPr txBox="true"/>
          <p:nvPr/>
        </p:nvSpPr>
        <p:spPr>
          <a:xfrm rot="0">
            <a:off x="1028700" y="3238747"/>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 </a:t>
            </a:r>
            <a:r>
              <a:rPr lang="en-US" sz="3000">
                <a:solidFill>
                  <a:srgbClr val="000000"/>
                </a:solidFill>
                <a:latin typeface="Arimo"/>
                <a:ea typeface="Arimo"/>
                <a:cs typeface="Arimo"/>
                <a:sym typeface="Arimo"/>
              </a:rPr>
              <a:t>Although the “blues” convey the seriousness of an education app, they might be too heavy for a teaching app whose values are “freedom” and “ease”</a:t>
            </a:r>
          </a:p>
        </p:txBody>
      </p:sp>
      <p:sp>
        <p:nvSpPr>
          <p:cNvPr name="TextBox 9" id="9"/>
          <p:cNvSpPr txBox="true"/>
          <p:nvPr/>
        </p:nvSpPr>
        <p:spPr>
          <a:xfrm rot="0">
            <a:off x="1028700" y="5341491"/>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a:t>
            </a:r>
            <a:r>
              <a:rPr lang="en-US" sz="3000">
                <a:solidFill>
                  <a:srgbClr val="000000"/>
                </a:solidFill>
                <a:latin typeface="Arimo"/>
                <a:ea typeface="Arimo"/>
                <a:cs typeface="Arimo"/>
                <a:sym typeface="Arimo"/>
              </a:rPr>
              <a:t> Change the color palette to something more fitting and more aesthetically pleasing. </a:t>
            </a:r>
          </a:p>
        </p:txBody>
      </p:sp>
      <p:sp>
        <p:nvSpPr>
          <p:cNvPr name="TextBox 10" id="10"/>
          <p:cNvSpPr txBox="true"/>
          <p:nvPr/>
        </p:nvSpPr>
        <p:spPr>
          <a:xfrm rot="0">
            <a:off x="1028700" y="6495851"/>
            <a:ext cx="8223009" cy="2762449"/>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overall user experience as it makes the app more enjoyable visually, but also improves the intuitiveness of the app’s interface. Also, the old colors may have given more “ocean”, though we wanted to convey more “space” (uni-verse). </a:t>
            </a:r>
          </a:p>
        </p:txBody>
      </p:sp>
      <p:sp>
        <p:nvSpPr>
          <p:cNvPr name="TextBox 11" id="11"/>
          <p:cNvSpPr txBox="true"/>
          <p:nvPr/>
        </p:nvSpPr>
        <p:spPr>
          <a:xfrm rot="0">
            <a:off x="10370018" y="4293606"/>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2" id="12"/>
          <p:cNvSpPr txBox="true"/>
          <p:nvPr/>
        </p:nvSpPr>
        <p:spPr>
          <a:xfrm rot="0">
            <a:off x="14888163" y="4293606"/>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003439"/>
            <a:ext cx="15807902" cy="1695499"/>
          </a:xfrm>
          <a:prstGeom prst="rect">
            <a:avLst/>
          </a:prstGeom>
        </p:spPr>
        <p:txBody>
          <a:bodyPr anchor="t" rtlCol="false" tIns="0" lIns="0" bIns="0" rIns="0">
            <a:spAutoFit/>
          </a:bodyPr>
          <a:lstStyle/>
          <a:p>
            <a:pPr algn="l">
              <a:lnSpc>
                <a:spcPts val="8899"/>
              </a:lnSpc>
            </a:pPr>
            <a:r>
              <a:rPr lang="en-US" sz="9999" spc="-479">
                <a:solidFill>
                  <a:srgbClr val="3C6AA9"/>
                </a:solidFill>
                <a:latin typeface="Aileron Light"/>
                <a:ea typeface="Aileron Light"/>
                <a:cs typeface="Aileron Light"/>
                <a:sym typeface="Aileron Light"/>
              </a:rPr>
              <a:t>Figma Prototype Link</a:t>
            </a:r>
          </a:p>
          <a:p>
            <a:pPr algn="l">
              <a:lnSpc>
                <a:spcPts val="4450"/>
              </a:lnSpc>
            </a:pPr>
            <a:r>
              <a:rPr lang="en-US" sz="5000" spc="-240">
                <a:solidFill>
                  <a:srgbClr val="3C6AA9"/>
                </a:solidFill>
                <a:latin typeface="Aileron Light"/>
                <a:ea typeface="Aileron Light"/>
                <a:cs typeface="Aileron Light"/>
                <a:sym typeface="Aileron Light"/>
              </a:rPr>
              <a:t>Note: go to “prototype - updated” page</a:t>
            </a:r>
          </a:p>
        </p:txBody>
      </p:sp>
      <p:sp>
        <p:nvSpPr>
          <p:cNvPr name="TextBox 6" id="6"/>
          <p:cNvSpPr txBox="true"/>
          <p:nvPr/>
        </p:nvSpPr>
        <p:spPr>
          <a:xfrm rot="0">
            <a:off x="7768621" y="4184658"/>
            <a:ext cx="2750757" cy="1717659"/>
          </a:xfrm>
          <a:prstGeom prst="rect">
            <a:avLst/>
          </a:prstGeom>
        </p:spPr>
        <p:txBody>
          <a:bodyPr anchor="t" rtlCol="false" tIns="0" lIns="0" bIns="0" rIns="0">
            <a:spAutoFit/>
          </a:bodyPr>
          <a:lstStyle/>
          <a:p>
            <a:pPr algn="ctr">
              <a:lnSpc>
                <a:spcPts val="13999"/>
              </a:lnSpc>
              <a:spcBef>
                <a:spcPct val="0"/>
              </a:spcBef>
            </a:pPr>
            <a:r>
              <a:rPr lang="en-US" sz="9999" u="sng">
                <a:solidFill>
                  <a:srgbClr val="1C1A19"/>
                </a:solidFill>
                <a:latin typeface="Aileron"/>
                <a:ea typeface="Aileron"/>
                <a:cs typeface="Aileron"/>
                <a:sym typeface="Aileron"/>
                <a:hlinkClick r:id="rId2" tooltip="https://www.figma.com/design/raMm1ntmjcYlvafswYTngo/CS-147-Med-fi-Prototype?node-id=374-2940&amp;t=amijRUDma3G4BzjA-1"/>
              </a:rPr>
              <a:t>LINK</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1028700" y="1362075"/>
            <a:ext cx="14958320" cy="1636615"/>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Website</a:t>
            </a:r>
          </a:p>
        </p:txBody>
      </p:sp>
      <p:grpSp>
        <p:nvGrpSpPr>
          <p:cNvPr name="Group 3" id="3"/>
          <p:cNvGrpSpPr/>
          <p:nvPr/>
        </p:nvGrpSpPr>
        <p:grpSpPr>
          <a:xfrm rot="0">
            <a:off x="0" y="127418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1028700" y="4184658"/>
            <a:ext cx="16230600" cy="1717659"/>
          </a:xfrm>
          <a:prstGeom prst="rect">
            <a:avLst/>
          </a:prstGeom>
        </p:spPr>
        <p:txBody>
          <a:bodyPr anchor="t" rtlCol="false" tIns="0" lIns="0" bIns="0" rIns="0">
            <a:spAutoFit/>
          </a:bodyPr>
          <a:lstStyle/>
          <a:p>
            <a:pPr algn="ctr">
              <a:lnSpc>
                <a:spcPts val="13999"/>
              </a:lnSpc>
              <a:spcBef>
                <a:spcPct val="0"/>
              </a:spcBef>
            </a:pPr>
            <a:r>
              <a:rPr lang="en-US" sz="9999" u="sng">
                <a:solidFill>
                  <a:srgbClr val="1C1A19"/>
                </a:solidFill>
                <a:latin typeface="Aileron"/>
                <a:ea typeface="Aileron"/>
                <a:cs typeface="Aileron"/>
                <a:sym typeface="Aileron"/>
                <a:hlinkClick r:id="rId2" tooltip="https://web.stanford.edu/class/cs147/projects/Job-Accessibility-Career-Development/UniVerse/"/>
              </a:rPr>
              <a:t>LINK</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959604"/>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Other changes </a:t>
            </a:r>
          </a:p>
          <a:p>
            <a:pPr algn="l">
              <a:lnSpc>
                <a:spcPts val="4799"/>
              </a:lnSpc>
            </a:pPr>
          </a:p>
        </p:txBody>
      </p:sp>
      <p:sp>
        <p:nvSpPr>
          <p:cNvPr name="TextBox 6" id="6"/>
          <p:cNvSpPr txBox="true"/>
          <p:nvPr/>
        </p:nvSpPr>
        <p:spPr>
          <a:xfrm rot="0">
            <a:off x="1028700" y="2078302"/>
            <a:ext cx="15071237" cy="5683134"/>
          </a:xfrm>
          <a:prstGeom prst="rect">
            <a:avLst/>
          </a:prstGeom>
        </p:spPr>
        <p:txBody>
          <a:bodyPr anchor="t" rtlCol="false" tIns="0" lIns="0" bIns="0" rIns="0">
            <a:spAutoFit/>
          </a:bodyPr>
          <a:lstStyle/>
          <a:p>
            <a:pPr algn="l" marL="820421" indent="-410210" lvl="1">
              <a:lnSpc>
                <a:spcPts val="6460"/>
              </a:lnSpc>
              <a:buFont typeface="Arial"/>
              <a:buChar char="•"/>
            </a:pPr>
            <a:r>
              <a:rPr lang="en-US" sz="3800">
                <a:solidFill>
                  <a:srgbClr val="000000"/>
                </a:solidFill>
                <a:latin typeface="Aileron"/>
                <a:ea typeface="Aileron"/>
                <a:cs typeface="Aileron"/>
                <a:sym typeface="Aileron"/>
              </a:rPr>
              <a:t>Change 2nd tab name from “Teach Class” to “My Classes” </a:t>
            </a:r>
          </a:p>
          <a:p>
            <a:pPr algn="l" marL="1640841" indent="-546947" lvl="2">
              <a:lnSpc>
                <a:spcPts val="6460"/>
              </a:lnSpc>
              <a:buFont typeface="Arial"/>
              <a:buChar char="⚬"/>
            </a:pPr>
            <a:r>
              <a:rPr lang="en-US" sz="3800">
                <a:solidFill>
                  <a:srgbClr val="000000"/>
                </a:solidFill>
                <a:latin typeface="Aileron"/>
                <a:ea typeface="Aileron"/>
                <a:cs typeface="Aileron"/>
                <a:sym typeface="Aileron"/>
              </a:rPr>
              <a:t>The former is too narrow - it might limit what the user thinks about the functionality of the tab &amp; subsequent pages </a:t>
            </a:r>
          </a:p>
          <a:p>
            <a:pPr algn="l" marL="1640841" indent="-546947" lvl="2">
              <a:lnSpc>
                <a:spcPts val="6460"/>
              </a:lnSpc>
              <a:buFont typeface="Arial"/>
              <a:buChar char="⚬"/>
            </a:pPr>
            <a:r>
              <a:rPr lang="en-US" sz="3800">
                <a:solidFill>
                  <a:srgbClr val="000000"/>
                </a:solidFill>
                <a:latin typeface="Aileron"/>
                <a:ea typeface="Aileron"/>
                <a:cs typeface="Aileron"/>
                <a:sym typeface="Aileron"/>
              </a:rPr>
              <a:t>Within “My Classes,” there are features to modify (add/delete) classes, view students within each class, and view lessons within each class &amp; more </a:t>
            </a:r>
          </a:p>
          <a:p>
            <a:pPr algn="l">
              <a:lnSpc>
                <a:spcPts val="6460"/>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1028700" y="1362075"/>
            <a:ext cx="14958320" cy="1636615"/>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Problem &amp; solution</a:t>
            </a:r>
          </a:p>
        </p:txBody>
      </p:sp>
      <p:grpSp>
        <p:nvGrpSpPr>
          <p:cNvPr name="Group 3" id="3"/>
          <p:cNvGrpSpPr/>
          <p:nvPr/>
        </p:nvGrpSpPr>
        <p:grpSpPr>
          <a:xfrm rot="0">
            <a:off x="0" y="127418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1028700" y="4440238"/>
            <a:ext cx="5800640" cy="1057242"/>
          </a:xfrm>
          <a:prstGeom prst="rect">
            <a:avLst/>
          </a:prstGeom>
        </p:spPr>
        <p:txBody>
          <a:bodyPr anchor="t" rtlCol="false" tIns="0" lIns="0" bIns="0" rIns="0">
            <a:spAutoFit/>
          </a:bodyPr>
          <a:lstStyle/>
          <a:p>
            <a:pPr algn="ctr">
              <a:lnSpc>
                <a:spcPts val="4200"/>
              </a:lnSpc>
            </a:pPr>
            <a:r>
              <a:rPr lang="en-US" sz="3000" b="true">
                <a:solidFill>
                  <a:srgbClr val="1C1A19"/>
                </a:solidFill>
                <a:latin typeface="Aileron Bold"/>
                <a:ea typeface="Aileron Bold"/>
                <a:cs typeface="Aileron Bold"/>
                <a:sym typeface="Aileron Bold"/>
              </a:rPr>
              <a:t>Our Primary User:</a:t>
            </a:r>
          </a:p>
          <a:p>
            <a:pPr algn="ctr">
              <a:lnSpc>
                <a:spcPts val="4200"/>
              </a:lnSpc>
              <a:spcBef>
                <a:spcPct val="0"/>
              </a:spcBef>
            </a:pPr>
            <a:r>
              <a:rPr lang="en-US" sz="3000">
                <a:solidFill>
                  <a:srgbClr val="1C1A19"/>
                </a:solidFill>
                <a:latin typeface="Aileron"/>
                <a:ea typeface="Aileron"/>
                <a:cs typeface="Aileron"/>
                <a:sym typeface="Aileron"/>
              </a:rPr>
              <a:t>College Counselors</a:t>
            </a:r>
          </a:p>
        </p:txBody>
      </p:sp>
      <p:sp>
        <p:nvSpPr>
          <p:cNvPr name="TextBox 7" id="7"/>
          <p:cNvSpPr txBox="true"/>
          <p:nvPr/>
        </p:nvSpPr>
        <p:spPr>
          <a:xfrm rot="0">
            <a:off x="4727687" y="6381109"/>
            <a:ext cx="7560346" cy="3190776"/>
          </a:xfrm>
          <a:prstGeom prst="rect">
            <a:avLst/>
          </a:prstGeom>
        </p:spPr>
        <p:txBody>
          <a:bodyPr anchor="t" rtlCol="false" tIns="0" lIns="0" bIns="0" rIns="0">
            <a:spAutoFit/>
          </a:bodyPr>
          <a:lstStyle/>
          <a:p>
            <a:pPr algn="ctr">
              <a:lnSpc>
                <a:spcPts val="4200"/>
              </a:lnSpc>
            </a:pPr>
            <a:r>
              <a:rPr lang="en-US" sz="3000" b="true">
                <a:solidFill>
                  <a:srgbClr val="1C1A19"/>
                </a:solidFill>
                <a:latin typeface="Aileron Bold"/>
                <a:ea typeface="Aileron Bold"/>
                <a:cs typeface="Aileron Bold"/>
                <a:sym typeface="Aileron Bold"/>
              </a:rPr>
              <a:t>Brief synopsis of our proposed solution:</a:t>
            </a:r>
          </a:p>
          <a:p>
            <a:pPr algn="ctr">
              <a:lnSpc>
                <a:spcPts val="4200"/>
              </a:lnSpc>
            </a:pPr>
            <a:r>
              <a:rPr lang="en-US" sz="3000">
                <a:solidFill>
                  <a:srgbClr val="1C1A19"/>
                </a:solidFill>
                <a:latin typeface="Aileron"/>
                <a:ea typeface="Aileron"/>
                <a:cs typeface="Aileron"/>
                <a:sym typeface="Aileron"/>
              </a:rPr>
              <a:t>An app to allow Counselors to choose to work with small groups of students with interests and backgrounds that cater to their own knowledge.    </a:t>
            </a:r>
          </a:p>
          <a:p>
            <a:pPr algn="ctr">
              <a:lnSpc>
                <a:spcPts val="4200"/>
              </a:lnSpc>
              <a:spcBef>
                <a:spcPct val="0"/>
              </a:spcBef>
            </a:pPr>
          </a:p>
        </p:txBody>
      </p:sp>
      <p:sp>
        <p:nvSpPr>
          <p:cNvPr name="TextBox 8" id="8"/>
          <p:cNvSpPr txBox="true"/>
          <p:nvPr/>
        </p:nvSpPr>
        <p:spPr>
          <a:xfrm rot="0">
            <a:off x="9007148" y="3906854"/>
            <a:ext cx="8252152" cy="2124009"/>
          </a:xfrm>
          <a:prstGeom prst="rect">
            <a:avLst/>
          </a:prstGeom>
        </p:spPr>
        <p:txBody>
          <a:bodyPr anchor="t" rtlCol="false" tIns="0" lIns="0" bIns="0" rIns="0">
            <a:spAutoFit/>
          </a:bodyPr>
          <a:lstStyle/>
          <a:p>
            <a:pPr algn="ctr">
              <a:lnSpc>
                <a:spcPts val="4200"/>
              </a:lnSpc>
            </a:pPr>
            <a:r>
              <a:rPr lang="en-US" sz="3000" b="true">
                <a:solidFill>
                  <a:srgbClr val="1C1A19"/>
                </a:solidFill>
                <a:latin typeface="Aileron Bold"/>
                <a:ea typeface="Aileron Bold"/>
                <a:cs typeface="Aileron Bold"/>
                <a:sym typeface="Aileron Bold"/>
              </a:rPr>
              <a:t>Problem we are tackling:</a:t>
            </a:r>
          </a:p>
          <a:p>
            <a:pPr algn="ctr">
              <a:lnSpc>
                <a:spcPts val="4200"/>
              </a:lnSpc>
              <a:spcBef>
                <a:spcPct val="0"/>
              </a:spcBef>
            </a:pPr>
            <a:r>
              <a:rPr lang="en-US" sz="3000">
                <a:solidFill>
                  <a:srgbClr val="1C1A19"/>
                </a:solidFill>
                <a:latin typeface="Aileron"/>
                <a:ea typeface="Aileron"/>
                <a:cs typeface="Aileron"/>
                <a:sym typeface="Aileron"/>
              </a:rPr>
              <a:t>Counselors lack independence when choosing students they want to work with (and topics) as they often work under a centralized topic</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78369" y="3755783"/>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AutoShape 6" id="6"/>
          <p:cNvSpPr/>
          <p:nvPr/>
        </p:nvSpPr>
        <p:spPr>
          <a:xfrm flipH="true">
            <a:off x="12796372" y="4446283"/>
            <a:ext cx="500704" cy="787613"/>
          </a:xfrm>
          <a:prstGeom prst="line">
            <a:avLst/>
          </a:prstGeom>
          <a:ln cap="flat" w="38100">
            <a:solidFill>
              <a:srgbClr val="FF3131"/>
            </a:solidFill>
            <a:prstDash val="solid"/>
            <a:headEnd type="none" len="sm" w="sm"/>
            <a:tailEnd type="arrow" len="sm" w="med"/>
          </a:ln>
        </p:spPr>
      </p:sp>
      <p:sp>
        <p:nvSpPr>
          <p:cNvPr name="Freeform 7" id="7"/>
          <p:cNvSpPr/>
          <p:nvPr/>
        </p:nvSpPr>
        <p:spPr>
          <a:xfrm flipH="false" flipV="false" rot="0">
            <a:off x="14437634" y="3638942"/>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AutoShape 8" id="8"/>
          <p:cNvSpPr/>
          <p:nvPr/>
        </p:nvSpPr>
        <p:spPr>
          <a:xfrm flipH="true">
            <a:off x="16755636" y="5064604"/>
            <a:ext cx="500704" cy="787613"/>
          </a:xfrm>
          <a:prstGeom prst="line">
            <a:avLst/>
          </a:prstGeom>
          <a:ln cap="flat" w="38100">
            <a:solidFill>
              <a:srgbClr val="FF3131"/>
            </a:solidFill>
            <a:prstDash val="solid"/>
            <a:headEnd type="none" len="sm" w="sm"/>
            <a:tailEnd type="arrow" len="sm" w="med"/>
          </a:ln>
        </p:spPr>
      </p:sp>
      <p:sp>
        <p:nvSpPr>
          <p:cNvPr name="TextBox 9" id="9"/>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10" id="10"/>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H5 - Students are only listed by their first name with no other identifier</a:t>
            </a:r>
          </a:p>
        </p:txBody>
      </p:sp>
      <p:sp>
        <p:nvSpPr>
          <p:cNvPr name="TextBox 11" id="11"/>
          <p:cNvSpPr txBox="true"/>
          <p:nvPr/>
        </p:nvSpPr>
        <p:spPr>
          <a:xfrm rot="0">
            <a:off x="1028700" y="2938901"/>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Under the insights tab, students are listed by their first name with no other identifier, such as the first letter of a last name or a profile picture. This might cause errors when multiple students share the same first name.  </a:t>
            </a:r>
          </a:p>
        </p:txBody>
      </p:sp>
      <p:sp>
        <p:nvSpPr>
          <p:cNvPr name="TextBox 12" id="12"/>
          <p:cNvSpPr txBox="true"/>
          <p:nvPr/>
        </p:nvSpPr>
        <p:spPr>
          <a:xfrm rot="0">
            <a:off x="1028700" y="5843386"/>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Add a profile picture next to the name and the first letter of their last name. </a:t>
            </a:r>
          </a:p>
        </p:txBody>
      </p:sp>
      <p:sp>
        <p:nvSpPr>
          <p:cNvPr name="TextBox 13" id="13"/>
          <p:cNvSpPr txBox="true"/>
          <p:nvPr/>
        </p:nvSpPr>
        <p:spPr>
          <a:xfrm rot="0">
            <a:off x="1028700" y="7376173"/>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efficiency as counselors can quickly identify their students’ identify without having to search more more information when just being given their first name. </a:t>
            </a:r>
          </a:p>
        </p:txBody>
      </p:sp>
      <p:sp>
        <p:nvSpPr>
          <p:cNvPr name="TextBox 14" id="14"/>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359177" y="3638942"/>
            <a:ext cx="2920098" cy="6356958"/>
          </a:xfrm>
          <a:custGeom>
            <a:avLst/>
            <a:gdLst/>
            <a:ahLst/>
            <a:cxnLst/>
            <a:rect r="r" b="b" t="t" l="l"/>
            <a:pathLst>
              <a:path h="6356958" w="2920098">
                <a:moveTo>
                  <a:pt x="0" y="0"/>
                </a:moveTo>
                <a:lnTo>
                  <a:pt x="2920097" y="0"/>
                </a:lnTo>
                <a:lnTo>
                  <a:pt x="2920097" y="6356958"/>
                </a:lnTo>
                <a:lnTo>
                  <a:pt x="0" y="6356958"/>
                </a:lnTo>
                <a:lnTo>
                  <a:pt x="0" y="0"/>
                </a:lnTo>
                <a:close/>
              </a:path>
            </a:pathLst>
          </a:custGeom>
          <a:blipFill>
            <a:blip r:embed="rId2"/>
            <a:stretch>
              <a:fillRect l="0" t="0" r="-9936" b="0"/>
            </a:stretch>
          </a:blipFill>
        </p:spPr>
      </p:sp>
      <p:sp>
        <p:nvSpPr>
          <p:cNvPr name="TextBox 6" id="6"/>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7" id="7"/>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H4 - Naming/categorization of “sessions” is confusing  </a:t>
            </a:r>
          </a:p>
        </p:txBody>
      </p:sp>
      <p:sp>
        <p:nvSpPr>
          <p:cNvPr name="TextBox 8" id="8"/>
          <p:cNvSpPr txBox="true"/>
          <p:nvPr/>
        </p:nvSpPr>
        <p:spPr>
          <a:xfrm rot="0">
            <a:off x="1028700" y="2938901"/>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There seems to be inconsistencies with how sessions are named. The evaluators weren’t sure why some sessions were numbered e.g. “Session #2”, and why some had a specific name e.g. “Power session” </a:t>
            </a:r>
          </a:p>
        </p:txBody>
      </p:sp>
      <p:sp>
        <p:nvSpPr>
          <p:cNvPr name="TextBox 9" id="9"/>
          <p:cNvSpPr txBox="true"/>
          <p:nvPr/>
        </p:nvSpPr>
        <p:spPr>
          <a:xfrm rot="0">
            <a:off x="1028700" y="5843386"/>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Remove session identifiers and use a simple format like “Lesson 1”, “Lesson 2,” etc. </a:t>
            </a:r>
          </a:p>
        </p:txBody>
      </p:sp>
      <p:sp>
        <p:nvSpPr>
          <p:cNvPr name="TextBox 10" id="10"/>
          <p:cNvSpPr txBox="true"/>
          <p:nvPr/>
        </p:nvSpPr>
        <p:spPr>
          <a:xfrm rot="0">
            <a:off x="1028700" y="7376173"/>
            <a:ext cx="8223009" cy="23052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intuitiveness as the contrast in colors (e.g. the navy of the first section) guides the user first read the insight section, then look at the explanation section, which is the logical flow. </a:t>
            </a:r>
          </a:p>
        </p:txBody>
      </p:sp>
      <p:sp>
        <p:nvSpPr>
          <p:cNvPr name="TextBox 11" id="11"/>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
        <p:nvSpPr>
          <p:cNvPr name="AutoShape 12" id="12"/>
          <p:cNvSpPr/>
          <p:nvPr/>
        </p:nvSpPr>
        <p:spPr>
          <a:xfrm flipH="true">
            <a:off x="11447528" y="5532057"/>
            <a:ext cx="500704" cy="787613"/>
          </a:xfrm>
          <a:prstGeom prst="line">
            <a:avLst/>
          </a:prstGeom>
          <a:ln cap="flat" w="38100">
            <a:solidFill>
              <a:srgbClr val="FF3131"/>
            </a:solidFill>
            <a:prstDash val="solid"/>
            <a:headEnd type="none" len="sm" w="sm"/>
            <a:tailEnd type="arrow" len="sm" w="med"/>
          </a:ln>
        </p:spPr>
      </p:sp>
      <p:sp>
        <p:nvSpPr>
          <p:cNvPr name="Freeform 13" id="13"/>
          <p:cNvSpPr/>
          <p:nvPr/>
        </p:nvSpPr>
        <p:spPr>
          <a:xfrm flipH="false" flipV="false" rot="0">
            <a:off x="14494545" y="3598423"/>
            <a:ext cx="2971878" cy="6356958"/>
          </a:xfrm>
          <a:custGeom>
            <a:avLst/>
            <a:gdLst/>
            <a:ahLst/>
            <a:cxnLst/>
            <a:rect r="r" b="b" t="t" l="l"/>
            <a:pathLst>
              <a:path h="6356958" w="2971878">
                <a:moveTo>
                  <a:pt x="0" y="0"/>
                </a:moveTo>
                <a:lnTo>
                  <a:pt x="2971877" y="0"/>
                </a:lnTo>
                <a:lnTo>
                  <a:pt x="2971877" y="6356959"/>
                </a:lnTo>
                <a:lnTo>
                  <a:pt x="0" y="6356959"/>
                </a:lnTo>
                <a:lnTo>
                  <a:pt x="0" y="0"/>
                </a:lnTo>
                <a:close/>
              </a:path>
            </a:pathLst>
          </a:custGeom>
          <a:blipFill>
            <a:blip r:embed="rId3"/>
            <a:stretch>
              <a:fillRect l="0" t="0" r="0" b="0"/>
            </a:stretch>
          </a:blipFill>
        </p:spPr>
      </p:sp>
      <p:sp>
        <p:nvSpPr>
          <p:cNvPr name="AutoShape 14" id="14"/>
          <p:cNvSpPr/>
          <p:nvPr/>
        </p:nvSpPr>
        <p:spPr>
          <a:xfrm flipH="true">
            <a:off x="15406792" y="4345667"/>
            <a:ext cx="500704" cy="787613"/>
          </a:xfrm>
          <a:prstGeom prst="line">
            <a:avLst/>
          </a:prstGeom>
          <a:ln cap="flat" w="38100">
            <a:solidFill>
              <a:srgbClr val="FF3131"/>
            </a:solidFill>
            <a:prstDash val="solid"/>
            <a:headEnd type="none" len="sm" w="sm"/>
            <a:tailEnd type="arrow" len="sm" w="med"/>
          </a:ln>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3986566" y="4360281"/>
            <a:ext cx="3874014" cy="4568558"/>
          </a:xfrm>
          <a:custGeom>
            <a:avLst/>
            <a:gdLst/>
            <a:ahLst/>
            <a:cxnLst/>
            <a:rect r="r" b="b" t="t" l="l"/>
            <a:pathLst>
              <a:path h="4568558" w="3874014">
                <a:moveTo>
                  <a:pt x="0" y="0"/>
                </a:moveTo>
                <a:lnTo>
                  <a:pt x="3874013" y="0"/>
                </a:lnTo>
                <a:lnTo>
                  <a:pt x="3874013" y="4568559"/>
                </a:lnTo>
                <a:lnTo>
                  <a:pt x="0" y="4568559"/>
                </a:lnTo>
                <a:lnTo>
                  <a:pt x="0" y="0"/>
                </a:lnTo>
                <a:close/>
              </a:path>
            </a:pathLst>
          </a:custGeom>
          <a:blipFill>
            <a:blip r:embed="rId2"/>
            <a:stretch>
              <a:fillRect l="0" t="0" r="0" b="0"/>
            </a:stretch>
          </a:blipFill>
        </p:spPr>
      </p:sp>
      <p:sp>
        <p:nvSpPr>
          <p:cNvPr name="Freeform 6" id="6"/>
          <p:cNvSpPr/>
          <p:nvPr/>
        </p:nvSpPr>
        <p:spPr>
          <a:xfrm flipH="false" flipV="false" rot="0">
            <a:off x="9721847" y="4360281"/>
            <a:ext cx="3783087" cy="4568558"/>
          </a:xfrm>
          <a:custGeom>
            <a:avLst/>
            <a:gdLst/>
            <a:ahLst/>
            <a:cxnLst/>
            <a:rect r="r" b="b" t="t" l="l"/>
            <a:pathLst>
              <a:path h="4568558" w="3783087">
                <a:moveTo>
                  <a:pt x="0" y="0"/>
                </a:moveTo>
                <a:lnTo>
                  <a:pt x="3783086" y="0"/>
                </a:lnTo>
                <a:lnTo>
                  <a:pt x="3783086" y="4568559"/>
                </a:lnTo>
                <a:lnTo>
                  <a:pt x="0" y="4568559"/>
                </a:lnTo>
                <a:lnTo>
                  <a:pt x="0" y="0"/>
                </a:lnTo>
                <a:close/>
              </a:path>
            </a:pathLst>
          </a:custGeom>
          <a:blipFill>
            <a:blip r:embed="rId3"/>
            <a:stretch>
              <a:fillRect l="0" t="0" r="0" b="0"/>
            </a:stretch>
          </a:blipFill>
        </p:spPr>
      </p:sp>
      <p:sp>
        <p:nvSpPr>
          <p:cNvPr name="TextBox 7" id="7"/>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8" id="8"/>
          <p:cNvSpPr txBox="true"/>
          <p:nvPr/>
        </p:nvSpPr>
        <p:spPr>
          <a:xfrm rot="0">
            <a:off x="1028700" y="1257300"/>
            <a:ext cx="15837142"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H8/12 - Profile photo too big on the “find students” tab/information section to small </a:t>
            </a:r>
          </a:p>
        </p:txBody>
      </p:sp>
      <p:sp>
        <p:nvSpPr>
          <p:cNvPr name="TextBox 9" id="9"/>
          <p:cNvSpPr txBox="true"/>
          <p:nvPr/>
        </p:nvSpPr>
        <p:spPr>
          <a:xfrm rot="0">
            <a:off x="1028700" y="3088615"/>
            <a:ext cx="7393402" cy="2074568"/>
          </a:xfrm>
          <a:prstGeom prst="rect">
            <a:avLst/>
          </a:prstGeom>
        </p:spPr>
        <p:txBody>
          <a:bodyPr anchor="t" rtlCol="false" tIns="0" lIns="0" bIns="0" rIns="0">
            <a:spAutoFit/>
          </a:bodyPr>
          <a:lstStyle/>
          <a:p>
            <a:pPr algn="l">
              <a:lnSpc>
                <a:spcPts val="3236"/>
              </a:lnSpc>
            </a:pPr>
            <a:r>
              <a:rPr lang="en-US" sz="2697" b="true">
                <a:solidFill>
                  <a:srgbClr val="000000"/>
                </a:solidFill>
                <a:latin typeface="Arimo Bold"/>
                <a:ea typeface="Arimo Bold"/>
                <a:cs typeface="Arimo Bold"/>
                <a:sym typeface="Arimo Bold"/>
              </a:rPr>
              <a:t>Rationale:</a:t>
            </a:r>
            <a:r>
              <a:rPr lang="en-US" sz="2697">
                <a:solidFill>
                  <a:srgbClr val="000000"/>
                </a:solidFill>
                <a:latin typeface="Arimo"/>
                <a:ea typeface="Arimo"/>
                <a:cs typeface="Arimo"/>
                <a:sym typeface="Arimo"/>
              </a:rPr>
              <a:t> The most important part of the counselor's selection process is not the image, but rather, the information, especially given the app's niche focus on allowing counselors to pick based on background and interest fit. </a:t>
            </a:r>
          </a:p>
        </p:txBody>
      </p:sp>
      <p:sp>
        <p:nvSpPr>
          <p:cNvPr name="TextBox 10" id="10"/>
          <p:cNvSpPr txBox="true"/>
          <p:nvPr/>
        </p:nvSpPr>
        <p:spPr>
          <a:xfrm rot="0">
            <a:off x="1028700" y="5700072"/>
            <a:ext cx="7393402" cy="841257"/>
          </a:xfrm>
          <a:prstGeom prst="rect">
            <a:avLst/>
          </a:prstGeom>
        </p:spPr>
        <p:txBody>
          <a:bodyPr anchor="t" rtlCol="false" tIns="0" lIns="0" bIns="0" rIns="0">
            <a:spAutoFit/>
          </a:bodyPr>
          <a:lstStyle/>
          <a:p>
            <a:pPr algn="l">
              <a:lnSpc>
                <a:spcPts val="3236"/>
              </a:lnSpc>
            </a:pPr>
            <a:r>
              <a:rPr lang="en-US" sz="2697" b="true">
                <a:solidFill>
                  <a:srgbClr val="000000"/>
                </a:solidFill>
                <a:latin typeface="Arimo Bold"/>
                <a:ea typeface="Arimo Bold"/>
                <a:cs typeface="Arimo Bold"/>
                <a:sym typeface="Arimo Bold"/>
              </a:rPr>
              <a:t>Fix: </a:t>
            </a:r>
            <a:r>
              <a:rPr lang="en-US" sz="2697">
                <a:solidFill>
                  <a:srgbClr val="000000"/>
                </a:solidFill>
                <a:latin typeface="Arimo"/>
                <a:ea typeface="Arimo"/>
                <a:cs typeface="Arimo"/>
                <a:sym typeface="Arimo"/>
              </a:rPr>
              <a:t>Reduce the size of the image, and put more emphasize on the student’s background. </a:t>
            </a:r>
          </a:p>
        </p:txBody>
      </p:sp>
      <p:sp>
        <p:nvSpPr>
          <p:cNvPr name="TextBox 11" id="11"/>
          <p:cNvSpPr txBox="true"/>
          <p:nvPr/>
        </p:nvSpPr>
        <p:spPr>
          <a:xfrm rot="0">
            <a:off x="1028700" y="7078218"/>
            <a:ext cx="7393402" cy="2074568"/>
          </a:xfrm>
          <a:prstGeom prst="rect">
            <a:avLst/>
          </a:prstGeom>
        </p:spPr>
        <p:txBody>
          <a:bodyPr anchor="t" rtlCol="false" tIns="0" lIns="0" bIns="0" rIns="0">
            <a:spAutoFit/>
          </a:bodyPr>
          <a:lstStyle/>
          <a:p>
            <a:pPr algn="l">
              <a:lnSpc>
                <a:spcPts val="3236"/>
              </a:lnSpc>
            </a:pPr>
            <a:r>
              <a:rPr lang="en-US" sz="2697" b="true">
                <a:solidFill>
                  <a:srgbClr val="000000"/>
                </a:solidFill>
                <a:latin typeface="Arimo Bold"/>
                <a:ea typeface="Arimo Bold"/>
                <a:cs typeface="Arimo Bold"/>
                <a:sym typeface="Arimo Bold"/>
              </a:rPr>
              <a:t>Progress towards usability goals</a:t>
            </a:r>
            <a:r>
              <a:rPr lang="en-US" sz="2697">
                <a:solidFill>
                  <a:srgbClr val="000000"/>
                </a:solidFill>
                <a:latin typeface="Arimo"/>
                <a:ea typeface="Arimo"/>
                <a:cs typeface="Arimo"/>
                <a:sym typeface="Arimo"/>
              </a:rPr>
              <a:t>: Conveys the app’s value proposition more strongly. Improves efficiency as it might make the process of choosing students with similar interests more smoothly for the counselor. </a:t>
            </a:r>
          </a:p>
        </p:txBody>
      </p:sp>
      <p:sp>
        <p:nvSpPr>
          <p:cNvPr name="TextBox 12" id="12"/>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10478369" y="3638942"/>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2"/>
            <a:stretch>
              <a:fillRect l="0" t="0" r="0" b="0"/>
            </a:stretch>
          </a:blipFill>
        </p:spPr>
      </p:sp>
      <p:sp>
        <p:nvSpPr>
          <p:cNvPr name="Freeform 6" id="6"/>
          <p:cNvSpPr/>
          <p:nvPr/>
        </p:nvSpPr>
        <p:spPr>
          <a:xfrm flipH="false" flipV="false" rot="0">
            <a:off x="14437634" y="3638942"/>
            <a:ext cx="2971878" cy="6356958"/>
          </a:xfrm>
          <a:custGeom>
            <a:avLst/>
            <a:gdLst/>
            <a:ahLst/>
            <a:cxnLst/>
            <a:rect r="r" b="b" t="t" l="l"/>
            <a:pathLst>
              <a:path h="6356958" w="2971878">
                <a:moveTo>
                  <a:pt x="0" y="0"/>
                </a:moveTo>
                <a:lnTo>
                  <a:pt x="2971877" y="0"/>
                </a:lnTo>
                <a:lnTo>
                  <a:pt x="2971877" y="6356958"/>
                </a:lnTo>
                <a:lnTo>
                  <a:pt x="0" y="6356958"/>
                </a:lnTo>
                <a:lnTo>
                  <a:pt x="0" y="0"/>
                </a:lnTo>
                <a:close/>
              </a:path>
            </a:pathLst>
          </a:custGeom>
          <a:blipFill>
            <a:blip r:embed="rId3"/>
            <a:stretch>
              <a:fillRect l="0" t="0" r="0" b="0"/>
            </a:stretch>
          </a:blipFill>
        </p:spPr>
      </p:sp>
      <p:sp>
        <p:nvSpPr>
          <p:cNvPr name="TextBox 7" id="7"/>
          <p:cNvSpPr txBox="true"/>
          <p:nvPr/>
        </p:nvSpPr>
        <p:spPr>
          <a:xfrm rot="0">
            <a:off x="10881893"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Before</a:t>
            </a:r>
          </a:p>
        </p:txBody>
      </p:sp>
      <p:sp>
        <p:nvSpPr>
          <p:cNvPr name="TextBox 8" id="8"/>
          <p:cNvSpPr txBox="true"/>
          <p:nvPr/>
        </p:nvSpPr>
        <p:spPr>
          <a:xfrm rot="0">
            <a:off x="1028700" y="1257300"/>
            <a:ext cx="13639628"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Severity 3</a:t>
            </a:r>
          </a:p>
          <a:p>
            <a:pPr algn="l">
              <a:lnSpc>
                <a:spcPts val="4799"/>
              </a:lnSpc>
            </a:pPr>
            <a:r>
              <a:rPr lang="en-US" sz="3999" spc="-191">
                <a:solidFill>
                  <a:srgbClr val="3C6AA9"/>
                </a:solidFill>
                <a:latin typeface="Aileron Light"/>
                <a:ea typeface="Aileron Light"/>
                <a:cs typeface="Aileron Light"/>
                <a:sym typeface="Aileron Light"/>
              </a:rPr>
              <a:t>H8 - Unecessary description field when creating a new class</a:t>
            </a:r>
          </a:p>
        </p:txBody>
      </p:sp>
      <p:sp>
        <p:nvSpPr>
          <p:cNvPr name="TextBox 9" id="9"/>
          <p:cNvSpPr txBox="true"/>
          <p:nvPr/>
        </p:nvSpPr>
        <p:spPr>
          <a:xfrm rot="0">
            <a:off x="1028700" y="3619892"/>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Rationale:</a:t>
            </a:r>
            <a:r>
              <a:rPr lang="en-US" sz="3000">
                <a:solidFill>
                  <a:srgbClr val="000000"/>
                </a:solidFill>
                <a:latin typeface="Arimo"/>
                <a:ea typeface="Arimo"/>
                <a:cs typeface="Arimo"/>
                <a:sym typeface="Arimo"/>
              </a:rPr>
              <a:t> The description of the class is redundant as the name already reveals the theme/nature of the class and no where else in the app relates back to this. </a:t>
            </a:r>
          </a:p>
        </p:txBody>
      </p:sp>
      <p:sp>
        <p:nvSpPr>
          <p:cNvPr name="TextBox 10" id="10"/>
          <p:cNvSpPr txBox="true"/>
          <p:nvPr/>
        </p:nvSpPr>
        <p:spPr>
          <a:xfrm rot="0">
            <a:off x="1028700" y="5727702"/>
            <a:ext cx="8223009" cy="933516"/>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Fix: </a:t>
            </a:r>
            <a:r>
              <a:rPr lang="en-US" sz="3000">
                <a:solidFill>
                  <a:srgbClr val="000000"/>
                </a:solidFill>
                <a:latin typeface="Arimo"/>
                <a:ea typeface="Arimo"/>
                <a:cs typeface="Arimo"/>
                <a:sym typeface="Arimo"/>
              </a:rPr>
              <a:t>Remove the field to enter a description when creating a new class. </a:t>
            </a:r>
          </a:p>
        </p:txBody>
      </p:sp>
      <p:sp>
        <p:nvSpPr>
          <p:cNvPr name="TextBox 11" id="11"/>
          <p:cNvSpPr txBox="true"/>
          <p:nvPr/>
        </p:nvSpPr>
        <p:spPr>
          <a:xfrm rot="0">
            <a:off x="1028700" y="6921047"/>
            <a:ext cx="8223009" cy="1847982"/>
          </a:xfrm>
          <a:prstGeom prst="rect">
            <a:avLst/>
          </a:prstGeom>
        </p:spPr>
        <p:txBody>
          <a:bodyPr anchor="t" rtlCol="false" tIns="0" lIns="0" bIns="0" rIns="0">
            <a:spAutoFit/>
          </a:bodyPr>
          <a:lstStyle/>
          <a:p>
            <a:pPr algn="l">
              <a:lnSpc>
                <a:spcPts val="3600"/>
              </a:lnSpc>
            </a:pPr>
            <a:r>
              <a:rPr lang="en-US" sz="3000" b="true">
                <a:solidFill>
                  <a:srgbClr val="000000"/>
                </a:solidFill>
                <a:latin typeface="Arimo Bold"/>
                <a:ea typeface="Arimo Bold"/>
                <a:cs typeface="Arimo Bold"/>
                <a:sym typeface="Arimo Bold"/>
              </a:rPr>
              <a:t>Progress towards usability goals</a:t>
            </a:r>
            <a:r>
              <a:rPr lang="en-US" sz="3000">
                <a:solidFill>
                  <a:srgbClr val="000000"/>
                </a:solidFill>
                <a:latin typeface="Arimo"/>
                <a:ea typeface="Arimo"/>
                <a:cs typeface="Arimo"/>
                <a:sym typeface="Arimo"/>
              </a:rPr>
              <a:t>: Improves efficiency as it is not a necessary input field, so removing it allows the counselor to create a new class more quickly. </a:t>
            </a:r>
          </a:p>
        </p:txBody>
      </p:sp>
      <p:sp>
        <p:nvSpPr>
          <p:cNvPr name="TextBox 12" id="12"/>
          <p:cNvSpPr txBox="true"/>
          <p:nvPr/>
        </p:nvSpPr>
        <p:spPr>
          <a:xfrm rot="0">
            <a:off x="14841157" y="3145191"/>
            <a:ext cx="2164831" cy="493751"/>
          </a:xfrm>
          <a:prstGeom prst="rect">
            <a:avLst/>
          </a:prstGeom>
        </p:spPr>
        <p:txBody>
          <a:bodyPr anchor="t" rtlCol="false" tIns="0" lIns="0" bIns="0" rIns="0">
            <a:spAutoFit/>
          </a:bodyPr>
          <a:lstStyle/>
          <a:p>
            <a:pPr algn="ctr">
              <a:lnSpc>
                <a:spcPts val="3973"/>
              </a:lnSpc>
            </a:pPr>
            <a:r>
              <a:rPr lang="en-US" sz="2838" b="true">
                <a:solidFill>
                  <a:srgbClr val="01184E"/>
                </a:solidFill>
                <a:latin typeface="Arimo Bold"/>
                <a:ea typeface="Arimo Bold"/>
                <a:cs typeface="Arimo Bold"/>
                <a:sym typeface="Arimo Bold"/>
              </a:rPr>
              <a:t>After</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57300"/>
            <a:ext cx="14894873" cy="1424355"/>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a:ea typeface="Aileron"/>
                <a:cs typeface="Aileron"/>
                <a:sym typeface="Aileron"/>
              </a:rPr>
              <a:t>Violations we did not address &amp; why</a:t>
            </a:r>
          </a:p>
          <a:p>
            <a:pPr algn="l">
              <a:lnSpc>
                <a:spcPts val="4799"/>
              </a:lnSpc>
            </a:pPr>
          </a:p>
        </p:txBody>
      </p:sp>
      <p:sp>
        <p:nvSpPr>
          <p:cNvPr name="TextBox 6" id="6"/>
          <p:cNvSpPr txBox="true"/>
          <p:nvPr/>
        </p:nvSpPr>
        <p:spPr>
          <a:xfrm rot="0">
            <a:off x="1028700" y="2364124"/>
            <a:ext cx="14894873" cy="6429822"/>
          </a:xfrm>
          <a:prstGeom prst="rect">
            <a:avLst/>
          </a:prstGeom>
        </p:spPr>
        <p:txBody>
          <a:bodyPr anchor="t" rtlCol="false" tIns="0" lIns="0" bIns="0" rIns="0">
            <a:spAutoFit/>
          </a:bodyPr>
          <a:lstStyle/>
          <a:p>
            <a:pPr algn="l" marL="647700" indent="-323850" lvl="1">
              <a:lnSpc>
                <a:spcPts val="3600"/>
              </a:lnSpc>
              <a:buAutoNum type="arabicPeriod" startAt="1"/>
            </a:pPr>
            <a:r>
              <a:rPr lang="en-US" b="true" sz="3000">
                <a:solidFill>
                  <a:srgbClr val="000000"/>
                </a:solidFill>
                <a:latin typeface="Arimo Bold"/>
                <a:ea typeface="Arimo Bold"/>
                <a:cs typeface="Arimo Bold"/>
                <a:sym typeface="Arimo Bold"/>
              </a:rPr>
              <a:t>H2 - Displaying images of students on the “Find” tab could lead to potential biases or discrimination from the counselor</a:t>
            </a:r>
          </a:p>
          <a:p>
            <a:pPr algn="l" marL="1295400" indent="-431800" lvl="2">
              <a:lnSpc>
                <a:spcPts val="3600"/>
              </a:lnSpc>
              <a:buAutoNum type="alphaLcPeriod" startAt="1"/>
            </a:pPr>
            <a:r>
              <a:rPr lang="en-US" sz="3000">
                <a:solidFill>
                  <a:srgbClr val="000000"/>
                </a:solidFill>
                <a:latin typeface="Arimo"/>
                <a:ea typeface="Arimo"/>
                <a:cs typeface="Arimo"/>
                <a:sym typeface="Arimo"/>
              </a:rPr>
              <a:t>In theory, when a student creates a profile, they have the choice to use avatar images instead of their real photos </a:t>
            </a:r>
          </a:p>
          <a:p>
            <a:pPr algn="l" marL="1295400" indent="-431800" lvl="2">
              <a:lnSpc>
                <a:spcPts val="3600"/>
              </a:lnSpc>
              <a:buAutoNum type="alphaLcPeriod" startAt="1"/>
            </a:pPr>
            <a:r>
              <a:rPr lang="en-US" sz="3000">
                <a:solidFill>
                  <a:srgbClr val="000000"/>
                </a:solidFill>
                <a:latin typeface="Arimo"/>
                <a:ea typeface="Arimo"/>
                <a:cs typeface="Arimo"/>
                <a:sym typeface="Arimo"/>
              </a:rPr>
              <a:t>But since our app focuses on the counselor’s POV (alternative login as student exists in theory, but not for the purpose of this class)</a:t>
            </a:r>
          </a:p>
          <a:p>
            <a:pPr algn="l" marL="1295400" indent="-431800" lvl="2">
              <a:lnSpc>
                <a:spcPts val="3600"/>
              </a:lnSpc>
              <a:buAutoNum type="alphaLcPeriod" startAt="1"/>
            </a:pPr>
            <a:r>
              <a:rPr lang="en-US" sz="3000">
                <a:solidFill>
                  <a:srgbClr val="000000"/>
                </a:solidFill>
                <a:latin typeface="Arimo"/>
                <a:ea typeface="Arimo"/>
                <a:cs typeface="Arimo"/>
                <a:sym typeface="Arimo"/>
              </a:rPr>
              <a:t>All our existing student profiles </a:t>
            </a:r>
          </a:p>
          <a:p>
            <a:pPr algn="l" marL="669289" indent="-334645" lvl="1">
              <a:lnSpc>
                <a:spcPts val="3719"/>
              </a:lnSpc>
              <a:buAutoNum type="arabicPeriod" startAt="1"/>
            </a:pPr>
            <a:r>
              <a:rPr lang="en-US" b="true" sz="3099">
                <a:solidFill>
                  <a:srgbClr val="000000"/>
                </a:solidFill>
                <a:latin typeface="Arimo Bold"/>
                <a:ea typeface="Arimo Bold"/>
                <a:cs typeface="Arimo Bold"/>
                <a:sym typeface="Arimo Bold"/>
              </a:rPr>
              <a:t>Violations regarding the video-chatting interface (medium task) </a:t>
            </a:r>
          </a:p>
          <a:p>
            <a:pPr algn="l" marL="1295400" indent="-431800" lvl="2">
              <a:lnSpc>
                <a:spcPts val="3600"/>
              </a:lnSpc>
              <a:buAutoNum type="alphaLcPeriod" startAt="1"/>
            </a:pPr>
            <a:r>
              <a:rPr lang="en-US" sz="3000">
                <a:solidFill>
                  <a:srgbClr val="000000"/>
                </a:solidFill>
                <a:latin typeface="Arimo"/>
                <a:ea typeface="Arimo"/>
                <a:cs typeface="Arimo"/>
                <a:sym typeface="Arimo"/>
              </a:rPr>
              <a:t>We have decided to remove the in-app video-chatting functionality</a:t>
            </a:r>
          </a:p>
          <a:p>
            <a:pPr algn="l" marL="1295400" indent="-431800" lvl="2">
              <a:lnSpc>
                <a:spcPts val="3600"/>
              </a:lnSpc>
              <a:buAutoNum type="alphaLcPeriod" startAt="1"/>
            </a:pPr>
            <a:r>
              <a:rPr lang="en-US" sz="3000">
                <a:solidFill>
                  <a:srgbClr val="000000"/>
                </a:solidFill>
                <a:latin typeface="Arimo"/>
                <a:ea typeface="Arimo"/>
                <a:cs typeface="Arimo"/>
                <a:sym typeface="Arimo"/>
              </a:rPr>
              <a:t>This was both because of considerations for the actual implementation, which would be tricky, but also we thought that Zoom is already an industry-standard that students and counselors might be more familiar/comfortable with using already, so actually using an external provider like Zoom could contribute to our “efficiency” usability goal</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4981144" y="4515692"/>
            <a:ext cx="8325713" cy="1636615"/>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Tasks</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1028700" y="1266825"/>
            <a:ext cx="8474057" cy="1231932"/>
          </a:xfrm>
          <a:prstGeom prst="rect">
            <a:avLst/>
          </a:prstGeom>
        </p:spPr>
        <p:txBody>
          <a:bodyPr anchor="t" rtlCol="false" tIns="0" lIns="0" bIns="0" rIns="0">
            <a:spAutoFit/>
          </a:bodyPr>
          <a:lstStyle/>
          <a:p>
            <a:pPr algn="l">
              <a:lnSpc>
                <a:spcPts val="8899"/>
              </a:lnSpc>
            </a:pPr>
            <a:r>
              <a:rPr lang="en-US" sz="9999" spc="-479">
                <a:solidFill>
                  <a:srgbClr val="3C6AA9"/>
                </a:solidFill>
                <a:latin typeface="Aileron Light"/>
                <a:ea typeface="Aileron Light"/>
                <a:cs typeface="Aileron Light"/>
                <a:sym typeface="Aileron Light"/>
              </a:rPr>
              <a:t>Tasks</a:t>
            </a:r>
          </a:p>
        </p:txBody>
      </p:sp>
      <p:grpSp>
        <p:nvGrpSpPr>
          <p:cNvPr name="Group 3" id="3"/>
          <p:cNvGrpSpPr/>
          <p:nvPr/>
        </p:nvGrpSpPr>
        <p:grpSpPr>
          <a:xfrm rot="0">
            <a:off x="0" y="127418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1412154" y="4010181"/>
            <a:ext cx="3129590" cy="834278"/>
          </a:xfrm>
          <a:prstGeom prst="rect">
            <a:avLst/>
          </a:prstGeom>
        </p:spPr>
        <p:txBody>
          <a:bodyPr anchor="t" rtlCol="false" tIns="0" lIns="0" bIns="0" rIns="0">
            <a:spAutoFit/>
          </a:bodyPr>
          <a:lstStyle/>
          <a:p>
            <a:pPr algn="r">
              <a:lnSpc>
                <a:spcPts val="6382"/>
              </a:lnSpc>
            </a:pPr>
            <a:r>
              <a:rPr lang="en-US" b="true" sz="5855">
                <a:solidFill>
                  <a:srgbClr val="F4F1EB"/>
                </a:solidFill>
                <a:latin typeface="Aileron Bold"/>
                <a:ea typeface="Aileron Bold"/>
                <a:cs typeface="Aileron Bold"/>
                <a:sym typeface="Aileron Bold"/>
              </a:rPr>
              <a:t>SIMPLE</a:t>
            </a:r>
          </a:p>
        </p:txBody>
      </p:sp>
      <p:sp>
        <p:nvSpPr>
          <p:cNvPr name="TextBox 7" id="7"/>
          <p:cNvSpPr txBox="true"/>
          <p:nvPr/>
        </p:nvSpPr>
        <p:spPr>
          <a:xfrm rot="0">
            <a:off x="1598767" y="5749325"/>
            <a:ext cx="3201668" cy="1755874"/>
          </a:xfrm>
          <a:prstGeom prst="rect">
            <a:avLst/>
          </a:prstGeom>
        </p:spPr>
        <p:txBody>
          <a:bodyPr anchor="t" rtlCol="false" tIns="0" lIns="0" bIns="0" rIns="0">
            <a:spAutoFit/>
          </a:bodyPr>
          <a:lstStyle/>
          <a:p>
            <a:pPr algn="ctr">
              <a:lnSpc>
                <a:spcPts val="4759"/>
              </a:lnSpc>
            </a:pPr>
            <a:r>
              <a:rPr lang="en-US" sz="2799">
                <a:solidFill>
                  <a:srgbClr val="000000"/>
                </a:solidFill>
                <a:latin typeface="Aileron"/>
                <a:ea typeface="Aileron"/>
                <a:cs typeface="Aileron"/>
                <a:sym typeface="Aileron"/>
              </a:rPr>
              <a:t>Find students who counselors want to work with</a:t>
            </a:r>
          </a:p>
        </p:txBody>
      </p:sp>
      <p:sp>
        <p:nvSpPr>
          <p:cNvPr name="TextBox 8" id="8"/>
          <p:cNvSpPr txBox="true"/>
          <p:nvPr/>
        </p:nvSpPr>
        <p:spPr>
          <a:xfrm rot="0">
            <a:off x="7397031" y="4010181"/>
            <a:ext cx="3159314" cy="834278"/>
          </a:xfrm>
          <a:prstGeom prst="rect">
            <a:avLst/>
          </a:prstGeom>
        </p:spPr>
        <p:txBody>
          <a:bodyPr anchor="t" rtlCol="false" tIns="0" lIns="0" bIns="0" rIns="0">
            <a:spAutoFit/>
          </a:bodyPr>
          <a:lstStyle/>
          <a:p>
            <a:pPr algn="r">
              <a:lnSpc>
                <a:spcPts val="6382"/>
              </a:lnSpc>
            </a:pPr>
            <a:r>
              <a:rPr lang="en-US" b="true" sz="5855">
                <a:solidFill>
                  <a:srgbClr val="F4F1EB"/>
                </a:solidFill>
                <a:latin typeface="Aileron Bold"/>
                <a:ea typeface="Aileron Bold"/>
                <a:cs typeface="Aileron Bold"/>
                <a:sym typeface="Aileron Bold"/>
              </a:rPr>
              <a:t>MEDIUM</a:t>
            </a:r>
          </a:p>
        </p:txBody>
      </p:sp>
      <p:sp>
        <p:nvSpPr>
          <p:cNvPr name="TextBox 9" id="9"/>
          <p:cNvSpPr txBox="true"/>
          <p:nvPr/>
        </p:nvSpPr>
        <p:spPr>
          <a:xfrm rot="0">
            <a:off x="6625678" y="6049379"/>
            <a:ext cx="4702020" cy="1155766"/>
          </a:xfrm>
          <a:prstGeom prst="rect">
            <a:avLst/>
          </a:prstGeom>
        </p:spPr>
        <p:txBody>
          <a:bodyPr anchor="t" rtlCol="false" tIns="0" lIns="0" bIns="0" rIns="0">
            <a:spAutoFit/>
          </a:bodyPr>
          <a:lstStyle/>
          <a:p>
            <a:pPr algn="ctr">
              <a:lnSpc>
                <a:spcPts val="4759"/>
              </a:lnSpc>
            </a:pPr>
            <a:r>
              <a:rPr lang="en-US" sz="2799">
                <a:solidFill>
                  <a:srgbClr val="000000"/>
                </a:solidFill>
                <a:latin typeface="Aileron"/>
                <a:ea typeface="Aileron"/>
                <a:cs typeface="Aileron"/>
                <a:sym typeface="Aileron"/>
              </a:rPr>
              <a:t>Teach students in an app environment </a:t>
            </a:r>
          </a:p>
        </p:txBody>
      </p:sp>
      <p:sp>
        <p:nvSpPr>
          <p:cNvPr name="TextBox 10" id="10"/>
          <p:cNvSpPr txBox="true"/>
          <p:nvPr/>
        </p:nvSpPr>
        <p:spPr>
          <a:xfrm rot="0">
            <a:off x="13204295" y="4010181"/>
            <a:ext cx="3700586" cy="834278"/>
          </a:xfrm>
          <a:prstGeom prst="rect">
            <a:avLst/>
          </a:prstGeom>
        </p:spPr>
        <p:txBody>
          <a:bodyPr anchor="t" rtlCol="false" tIns="0" lIns="0" bIns="0" rIns="0">
            <a:spAutoFit/>
          </a:bodyPr>
          <a:lstStyle/>
          <a:p>
            <a:pPr algn="r">
              <a:lnSpc>
                <a:spcPts val="6382"/>
              </a:lnSpc>
            </a:pPr>
            <a:r>
              <a:rPr lang="en-US" b="true" sz="5855">
                <a:solidFill>
                  <a:srgbClr val="F4F1EB"/>
                </a:solidFill>
                <a:latin typeface="Aileron Bold"/>
                <a:ea typeface="Aileron Bold"/>
                <a:cs typeface="Aileron Bold"/>
                <a:sym typeface="Aileron Bold"/>
              </a:rPr>
              <a:t>COMPLEX</a:t>
            </a:r>
          </a:p>
        </p:txBody>
      </p:sp>
      <p:sp>
        <p:nvSpPr>
          <p:cNvPr name="TextBox 11" id="11"/>
          <p:cNvSpPr txBox="true"/>
          <p:nvPr/>
        </p:nvSpPr>
        <p:spPr>
          <a:xfrm rot="0">
            <a:off x="12522373" y="5449271"/>
            <a:ext cx="5070987" cy="2355983"/>
          </a:xfrm>
          <a:prstGeom prst="rect">
            <a:avLst/>
          </a:prstGeom>
        </p:spPr>
        <p:txBody>
          <a:bodyPr anchor="t" rtlCol="false" tIns="0" lIns="0" bIns="0" rIns="0">
            <a:spAutoFit/>
          </a:bodyPr>
          <a:lstStyle/>
          <a:p>
            <a:pPr algn="ctr">
              <a:lnSpc>
                <a:spcPts val="4759"/>
              </a:lnSpc>
            </a:pPr>
            <a:r>
              <a:rPr lang="en-US" sz="2799">
                <a:solidFill>
                  <a:srgbClr val="000000"/>
                </a:solidFill>
                <a:latin typeface="Aileron"/>
                <a:ea typeface="Aileron"/>
                <a:cs typeface="Aileron"/>
                <a:sym typeface="Aileron"/>
              </a:rPr>
              <a:t>Have AI-powered tools that make generate insights on student progress and give actionable recommendations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sp>
        <p:nvSpPr>
          <p:cNvPr name="TextBox 2" id="2"/>
          <p:cNvSpPr txBox="true"/>
          <p:nvPr/>
        </p:nvSpPr>
        <p:spPr>
          <a:xfrm rot="0">
            <a:off x="3867055" y="3020300"/>
            <a:ext cx="10553890" cy="4627399"/>
          </a:xfrm>
          <a:prstGeom prst="rect">
            <a:avLst/>
          </a:prstGeom>
        </p:spPr>
        <p:txBody>
          <a:bodyPr anchor="t" rtlCol="false" tIns="0" lIns="0" bIns="0" rIns="0">
            <a:spAutoFit/>
          </a:bodyPr>
          <a:lstStyle/>
          <a:p>
            <a:pPr algn="ctr">
              <a:lnSpc>
                <a:spcPts val="11805"/>
              </a:lnSpc>
            </a:pPr>
            <a:r>
              <a:rPr lang="en-US" sz="13264" spc="-636">
                <a:solidFill>
                  <a:srgbClr val="F4F1EB"/>
                </a:solidFill>
                <a:latin typeface="Aileron"/>
                <a:ea typeface="Aileron"/>
                <a:cs typeface="Aileron"/>
                <a:sym typeface="Aileron"/>
              </a:rPr>
              <a:t>Heuristic evaluation results</a:t>
            </a:r>
          </a:p>
        </p:txBody>
      </p:sp>
      <p:grpSp>
        <p:nvGrpSpPr>
          <p:cNvPr name="Group 3" id="3"/>
          <p:cNvGrpSpPr/>
          <p:nvPr/>
        </p:nvGrpSpPr>
        <p:grpSpPr>
          <a:xfrm rot="0">
            <a:off x="0" y="1293231"/>
            <a:ext cx="400214" cy="3086100"/>
            <a:chOff x="0" y="0"/>
            <a:chExt cx="105406" cy="812800"/>
          </a:xfrm>
        </p:grpSpPr>
        <p:sp>
          <p:nvSpPr>
            <p:cNvPr name="Freeform 4" id="4"/>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F4F1EB"/>
            </a:solidFill>
          </p:spPr>
        </p:sp>
        <p:sp>
          <p:nvSpPr>
            <p:cNvPr name="TextBox 5" id="5"/>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9144000" y="2841709"/>
            <a:ext cx="8807910" cy="6308666"/>
          </a:xfrm>
          <a:custGeom>
            <a:avLst/>
            <a:gdLst/>
            <a:ahLst/>
            <a:cxnLst/>
            <a:rect r="r" b="b" t="t" l="l"/>
            <a:pathLst>
              <a:path h="6308666" w="8807910">
                <a:moveTo>
                  <a:pt x="0" y="0"/>
                </a:moveTo>
                <a:lnTo>
                  <a:pt x="8807910" y="0"/>
                </a:lnTo>
                <a:lnTo>
                  <a:pt x="8807910" y="6308666"/>
                </a:lnTo>
                <a:lnTo>
                  <a:pt x="0" y="6308666"/>
                </a:lnTo>
                <a:lnTo>
                  <a:pt x="0" y="0"/>
                </a:lnTo>
                <a:close/>
              </a:path>
            </a:pathLst>
          </a:custGeom>
          <a:blipFill>
            <a:blip r:embed="rId2"/>
            <a:stretch>
              <a:fillRect l="0" t="0" r="0" b="0"/>
            </a:stretch>
          </a:blipFill>
        </p:spPr>
      </p:sp>
      <p:sp>
        <p:nvSpPr>
          <p:cNvPr name="TextBox 6" id="6"/>
          <p:cNvSpPr txBox="true"/>
          <p:nvPr/>
        </p:nvSpPr>
        <p:spPr>
          <a:xfrm rot="0">
            <a:off x="1028700" y="1257300"/>
            <a:ext cx="7987752" cy="981728"/>
          </a:xfrm>
          <a:prstGeom prst="rect">
            <a:avLst/>
          </a:prstGeom>
        </p:spPr>
        <p:txBody>
          <a:bodyPr anchor="t" rtlCol="false" tIns="0" lIns="0" bIns="0" rIns="0">
            <a:spAutoFit/>
          </a:bodyPr>
          <a:lstStyle/>
          <a:p>
            <a:pPr algn="l">
              <a:lnSpc>
                <a:spcPts val="7120"/>
              </a:lnSpc>
            </a:pPr>
            <a:r>
              <a:rPr lang="en-US" sz="8000" spc="-384">
                <a:solidFill>
                  <a:srgbClr val="3C6AA9"/>
                </a:solidFill>
                <a:latin typeface="Aileron Light"/>
                <a:ea typeface="Aileron Light"/>
                <a:cs typeface="Aileron Light"/>
                <a:sym typeface="Aileron Light"/>
              </a:rPr>
              <a:t>High-level overview </a:t>
            </a:r>
          </a:p>
        </p:txBody>
      </p:sp>
      <p:sp>
        <p:nvSpPr>
          <p:cNvPr name="TextBox 7" id="7"/>
          <p:cNvSpPr txBox="true"/>
          <p:nvPr/>
        </p:nvSpPr>
        <p:spPr>
          <a:xfrm rot="0">
            <a:off x="709320" y="2265252"/>
            <a:ext cx="7959827" cy="7289800"/>
          </a:xfrm>
          <a:prstGeom prst="rect">
            <a:avLst/>
          </a:prstGeom>
        </p:spPr>
        <p:txBody>
          <a:bodyPr anchor="t" rtlCol="false" tIns="0" lIns="0" bIns="0" rIns="0">
            <a:spAutoFit/>
          </a:bodyPr>
          <a:lstStyle/>
          <a:p>
            <a:pPr algn="l" marL="734059" indent="-367030" lvl="1">
              <a:lnSpc>
                <a:spcPts val="5779"/>
              </a:lnSpc>
              <a:buFont typeface="Arial"/>
              <a:buChar char="•"/>
            </a:pPr>
            <a:r>
              <a:rPr lang="en-US" sz="3399">
                <a:solidFill>
                  <a:srgbClr val="000000"/>
                </a:solidFill>
                <a:latin typeface="Aileron"/>
                <a:ea typeface="Aileron"/>
                <a:cs typeface="Aileron"/>
                <a:sym typeface="Aileron"/>
              </a:rPr>
              <a:t>94 total violations </a:t>
            </a:r>
          </a:p>
          <a:p>
            <a:pPr algn="l" marL="734059" indent="-367030" lvl="1">
              <a:lnSpc>
                <a:spcPts val="5779"/>
              </a:lnSpc>
              <a:buFont typeface="Arial"/>
              <a:buChar char="•"/>
            </a:pPr>
            <a:r>
              <a:rPr lang="en-US" sz="3399">
                <a:solidFill>
                  <a:srgbClr val="000000"/>
                </a:solidFill>
                <a:latin typeface="Aileron"/>
                <a:ea typeface="Aileron"/>
                <a:cs typeface="Aileron"/>
                <a:sym typeface="Aileron"/>
              </a:rPr>
              <a:t>Most frequent heuristics violations </a:t>
            </a:r>
          </a:p>
          <a:p>
            <a:pPr algn="l" marL="1468119" indent="-489373" lvl="2">
              <a:lnSpc>
                <a:spcPts val="5779"/>
              </a:lnSpc>
              <a:buFont typeface="Arial"/>
              <a:buChar char="⚬"/>
            </a:pPr>
            <a:r>
              <a:rPr lang="en-US" sz="3399">
                <a:solidFill>
                  <a:srgbClr val="000000"/>
                </a:solidFill>
                <a:latin typeface="Aileron"/>
                <a:ea typeface="Aileron"/>
                <a:cs typeface="Aileron"/>
                <a:sym typeface="Aileron"/>
              </a:rPr>
              <a:t>H4: Consistency &amp; Standards - 21 </a:t>
            </a:r>
          </a:p>
          <a:p>
            <a:pPr algn="l" marL="1468119" indent="-489373" lvl="2">
              <a:lnSpc>
                <a:spcPts val="5779"/>
              </a:lnSpc>
              <a:buFont typeface="Arial"/>
              <a:buChar char="⚬"/>
            </a:pPr>
            <a:r>
              <a:rPr lang="en-US" sz="3399">
                <a:solidFill>
                  <a:srgbClr val="000000"/>
                </a:solidFill>
                <a:latin typeface="Aileron"/>
                <a:ea typeface="Aileron"/>
                <a:cs typeface="Aileron"/>
                <a:sym typeface="Aileron"/>
              </a:rPr>
              <a:t>H2: Match b/w System &amp; World - 15</a:t>
            </a:r>
          </a:p>
          <a:p>
            <a:pPr algn="l" marL="1468119" indent="-489373" lvl="2">
              <a:lnSpc>
                <a:spcPts val="5779"/>
              </a:lnSpc>
              <a:buFont typeface="Arial"/>
              <a:buChar char="⚬"/>
            </a:pPr>
            <a:r>
              <a:rPr lang="en-US" sz="3399">
                <a:solidFill>
                  <a:srgbClr val="000000"/>
                </a:solidFill>
                <a:latin typeface="Aileron"/>
                <a:ea typeface="Aileron"/>
                <a:cs typeface="Aileron"/>
                <a:sym typeface="Aileron"/>
              </a:rPr>
              <a:t>H8: Aesthetic &amp; Minimalist Design - 14</a:t>
            </a:r>
          </a:p>
          <a:p>
            <a:pPr algn="l" marL="734059" indent="-367030" lvl="1">
              <a:lnSpc>
                <a:spcPts val="5779"/>
              </a:lnSpc>
              <a:buFont typeface="Arial"/>
              <a:buChar char="•"/>
            </a:pPr>
            <a:r>
              <a:rPr lang="en-US" sz="3399">
                <a:solidFill>
                  <a:srgbClr val="000000"/>
                </a:solidFill>
                <a:latin typeface="Aileron"/>
                <a:ea typeface="Aileron"/>
                <a:cs typeface="Aileron"/>
                <a:sym typeface="Aileron"/>
              </a:rPr>
              <a:t>28 Severity 3 + 4 issues </a:t>
            </a:r>
          </a:p>
          <a:p>
            <a:pPr algn="l" marL="1468119" indent="-489373" lvl="2">
              <a:lnSpc>
                <a:spcPts val="5779"/>
              </a:lnSpc>
              <a:buFont typeface="Arial"/>
              <a:buChar char="⚬"/>
            </a:pPr>
            <a:r>
              <a:rPr lang="en-US" sz="3399">
                <a:solidFill>
                  <a:srgbClr val="000000"/>
                </a:solidFill>
                <a:latin typeface="Aileron"/>
                <a:ea typeface="Aileron"/>
                <a:cs typeface="Aileron"/>
                <a:sym typeface="Aileron"/>
              </a:rPr>
              <a:t>26 Severity 3 issues </a:t>
            </a:r>
          </a:p>
          <a:p>
            <a:pPr algn="l" marL="1468119" indent="-489373" lvl="2">
              <a:lnSpc>
                <a:spcPts val="5779"/>
              </a:lnSpc>
              <a:buFont typeface="Arial"/>
              <a:buChar char="⚬"/>
            </a:pPr>
            <a:r>
              <a:rPr lang="en-US" sz="3399">
                <a:solidFill>
                  <a:srgbClr val="000000"/>
                </a:solidFill>
                <a:latin typeface="Aileron"/>
                <a:ea typeface="Aileron"/>
                <a:cs typeface="Aileron"/>
                <a:sym typeface="Aileron"/>
              </a:rPr>
              <a:t>2 Severity 4 issues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DAGWxWMJFS0</dc:identifier>
  <dcterms:modified xsi:type="dcterms:W3CDTF">2011-08-01T06:04:30Z</dcterms:modified>
  <cp:revision>1</cp:revision>
  <dc:title>A8 Presentation - CS 147</dc:title>
</cp:coreProperties>
</file>